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66" r:id="rId3"/>
    <p:sldId id="258" r:id="rId4"/>
    <p:sldId id="259" r:id="rId5"/>
    <p:sldId id="260" r:id="rId6"/>
    <p:sldId id="262" r:id="rId7"/>
    <p:sldId id="265" r:id="rId8"/>
    <p:sldId id="267" r:id="rId9"/>
    <p:sldId id="261"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208" autoAdjust="0"/>
  </p:normalViewPr>
  <p:slideViewPr>
    <p:cSldViewPr snapToGrid="0" showGuides="1">
      <p:cViewPr varScale="1">
        <p:scale>
          <a:sx n="77" d="100"/>
          <a:sy n="77" d="100"/>
        </p:scale>
        <p:origin x="72" y="250"/>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B9D49-CD91-49B6-BAE8-B0D8643B70F3}" type="datetimeFigureOut">
              <a:rPr lang="en-US" smtClean="0"/>
              <a:t>10/9/2025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5F958-3C60-49D6-82C8-22FA9D2BAC03}" type="slidenum">
              <a:rPr lang="en-US" smtClean="0"/>
              <a:t>‹#›</a:t>
            </a:fld>
            <a:endParaRPr lang="en-US"/>
          </a:p>
        </p:txBody>
      </p:sp>
    </p:spTree>
    <p:extLst>
      <p:ext uri="{BB962C8B-B14F-4D97-AF65-F5344CB8AC3E}">
        <p14:creationId xmlns:p14="http://schemas.microsoft.com/office/powerpoint/2010/main" val="3008835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T</a:t>
            </a:r>
            <a:r>
              <a:rPr lang="en-US" altLang="zh-CN" dirty="0"/>
              <a:t>hank you give me the opportunity to attend the interview. I am very excited about this meeting and to be  honestly a little nerves , I am not sure what kind of  form the interview will be, so I prepared a brief introduction of my research program until now. Should I give a brief report about my research ?  10 </a:t>
            </a:r>
            <a:r>
              <a:rPr lang="en-US" altLang="zh-CN" dirty="0" err="1"/>
              <a:t>mintus</a:t>
            </a:r>
            <a:r>
              <a:rPr lang="en-US" altLang="zh-CN" dirty="0"/>
              <a:t> </a:t>
            </a:r>
            <a:endParaRPr lang="en-US" dirty="0"/>
          </a:p>
        </p:txBody>
      </p:sp>
      <p:sp>
        <p:nvSpPr>
          <p:cNvPr id="4" name="Slide Number Placeholder 3"/>
          <p:cNvSpPr>
            <a:spLocks noGrp="1"/>
          </p:cNvSpPr>
          <p:nvPr>
            <p:ph type="sldNum" sz="quarter" idx="5"/>
          </p:nvPr>
        </p:nvSpPr>
        <p:spPr/>
        <p:txBody>
          <a:bodyPr/>
          <a:lstStyle/>
          <a:p>
            <a:fld id="{9C95F958-3C60-49D6-82C8-22FA9D2BAC03}" type="slidenum">
              <a:rPr lang="en-US" smtClean="0"/>
              <a:t>1</a:t>
            </a:fld>
            <a:endParaRPr lang="en-US"/>
          </a:p>
        </p:txBody>
      </p:sp>
    </p:spTree>
    <p:extLst>
      <p:ext uri="{BB962C8B-B14F-4D97-AF65-F5344CB8AC3E}">
        <p14:creationId xmlns:p14="http://schemas.microsoft.com/office/powerpoint/2010/main" val="973089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PDH period, I am going to break my research into two parts,  simulation and experiment. For simulation part, I development 3d ray-tracing code for our </a:t>
            </a:r>
            <a:r>
              <a:rPr lang="en-US" dirty="0" err="1"/>
              <a:t>ecei</a:t>
            </a:r>
            <a:r>
              <a:rPr lang="en-US" dirty="0"/>
              <a:t> diagnostic system (object-oriented programming), so we can determined where the radiation comes from in the plasma, and we could have correct imaging position based on the ray-tracing code. The second simulation works is on the kinetic simulation, which demonstrate the electron velocity distribution evolution under plasmas environment. Since our electron cyclotron emission is sensitive to the electron cyclotron velocity,  combined with our synthetic diagnostic, we can convert the electron velocity distribution to electron cyclotron emission intensity, and than we can compare with the experiment results, and analysis the hidden physics process for abnormal emission.  And the last important simulation works for me is 2D FDTD to verify the transmission effect on grove surface. I know it can be down by software like HFSS and CST , but writing this  program can help me to extend the simulation in the plasma environment. This is the main part of my simulation works.</a:t>
            </a:r>
          </a:p>
        </p:txBody>
      </p:sp>
      <p:sp>
        <p:nvSpPr>
          <p:cNvPr id="4" name="Slide Number Placeholder 3"/>
          <p:cNvSpPr>
            <a:spLocks noGrp="1"/>
          </p:cNvSpPr>
          <p:nvPr>
            <p:ph type="sldNum" sz="quarter" idx="5"/>
          </p:nvPr>
        </p:nvSpPr>
        <p:spPr/>
        <p:txBody>
          <a:bodyPr/>
          <a:lstStyle/>
          <a:p>
            <a:fld id="{9C95F958-3C60-49D6-82C8-22FA9D2BAC03}" type="slidenum">
              <a:rPr lang="en-US" smtClean="0"/>
              <a:t>3</a:t>
            </a:fld>
            <a:endParaRPr lang="en-US"/>
          </a:p>
        </p:txBody>
      </p:sp>
    </p:spTree>
    <p:extLst>
      <p:ext uri="{BB962C8B-B14F-4D97-AF65-F5344CB8AC3E}">
        <p14:creationId xmlns:p14="http://schemas.microsoft.com/office/powerpoint/2010/main" val="3930800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part is about the experiment experience, This part includes the design ECEI and MIR platform in EAST hall, the antenna shielding box for ECEI,  Optical  setup for MIR illumination system  and experiment data analysis. I am the main responsible person to take charge of the designation, fabrication and install the platform. Location of between …… contamination, well protected.  The optical can shape the illumination wavefront curvature couple with cutoff surface in the plasma, so when we receive the reflect wave, we can avoid  doppler shift from the rotation of the cutoff layer in the plasma.</a:t>
            </a:r>
          </a:p>
        </p:txBody>
      </p:sp>
      <p:sp>
        <p:nvSpPr>
          <p:cNvPr id="4" name="Slide Number Placeholder 3"/>
          <p:cNvSpPr>
            <a:spLocks noGrp="1"/>
          </p:cNvSpPr>
          <p:nvPr>
            <p:ph type="sldNum" sz="quarter" idx="5"/>
          </p:nvPr>
        </p:nvSpPr>
        <p:spPr/>
        <p:txBody>
          <a:bodyPr/>
          <a:lstStyle/>
          <a:p>
            <a:fld id="{9C95F958-3C60-49D6-82C8-22FA9D2BAC03}" type="slidenum">
              <a:rPr lang="en-US" smtClean="0"/>
              <a:t>4</a:t>
            </a:fld>
            <a:endParaRPr lang="en-US"/>
          </a:p>
        </p:txBody>
      </p:sp>
    </p:spTree>
    <p:extLst>
      <p:ext uri="{BB962C8B-B14F-4D97-AF65-F5344CB8AC3E}">
        <p14:creationId xmlns:p14="http://schemas.microsoft.com/office/powerpoint/2010/main" val="27589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u="sng" dirty="0"/>
              <a:t>The third part is working at UC Davis, mainly about two laser system: FIReTIP(Far-infrared Tangential Interferometer/Polarimeter) system and high-k scattering laser system. I worked on the laser optimization, laser control and optical alignment with our group team. I  also written </a:t>
            </a:r>
            <a:r>
              <a:rPr lang="en-US" altLang="zh-CN" u="sng" dirty="0" err="1"/>
              <a:t>LaBVIEW</a:t>
            </a:r>
            <a:r>
              <a:rPr lang="en-US" altLang="zh-CN" u="sng" dirty="0"/>
              <a:t> program to control and monitor the laser operation and working parameters. I also written a FDTD code for simulating wave propagation in the plasma, for example this is one example for simulation the ultra short plus </a:t>
            </a:r>
            <a:r>
              <a:rPr lang="en-US" altLang="zh-CN" u="sng" dirty="0" err="1"/>
              <a:t>reflectrometry</a:t>
            </a:r>
            <a:r>
              <a:rPr lang="en-US" altLang="zh-CN" u="sng" dirty="0"/>
              <a:t> simulation.  So we can analysis experiment results under different plasma profile.</a:t>
            </a:r>
            <a:endParaRPr lang="en-US" dirty="0"/>
          </a:p>
        </p:txBody>
      </p:sp>
      <p:sp>
        <p:nvSpPr>
          <p:cNvPr id="4" name="Slide Number Placeholder 3"/>
          <p:cNvSpPr>
            <a:spLocks noGrp="1"/>
          </p:cNvSpPr>
          <p:nvPr>
            <p:ph type="sldNum" sz="quarter" idx="5"/>
          </p:nvPr>
        </p:nvSpPr>
        <p:spPr/>
        <p:txBody>
          <a:bodyPr/>
          <a:lstStyle/>
          <a:p>
            <a:fld id="{9C95F958-3C60-49D6-82C8-22FA9D2BAC03}" type="slidenum">
              <a:rPr lang="en-US" smtClean="0"/>
              <a:t>5</a:t>
            </a:fld>
            <a:endParaRPr lang="en-US"/>
          </a:p>
        </p:txBody>
      </p:sp>
    </p:spTree>
    <p:extLst>
      <p:ext uri="{BB962C8B-B14F-4D97-AF65-F5344CB8AC3E}">
        <p14:creationId xmlns:p14="http://schemas.microsoft.com/office/powerpoint/2010/main" val="2518853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my experience and knowledge can contribute to your company and works together for our  fusion dream.</a:t>
            </a:r>
          </a:p>
        </p:txBody>
      </p:sp>
      <p:sp>
        <p:nvSpPr>
          <p:cNvPr id="4" name="Slide Number Placeholder 3"/>
          <p:cNvSpPr>
            <a:spLocks noGrp="1"/>
          </p:cNvSpPr>
          <p:nvPr>
            <p:ph type="sldNum" sz="quarter" idx="5"/>
          </p:nvPr>
        </p:nvSpPr>
        <p:spPr/>
        <p:txBody>
          <a:bodyPr/>
          <a:lstStyle/>
          <a:p>
            <a:fld id="{9C95F958-3C60-49D6-82C8-22FA9D2BAC03}" type="slidenum">
              <a:rPr lang="en-US" smtClean="0"/>
              <a:t>6</a:t>
            </a:fld>
            <a:endParaRPr lang="en-US"/>
          </a:p>
        </p:txBody>
      </p:sp>
    </p:spTree>
    <p:extLst>
      <p:ext uri="{BB962C8B-B14F-4D97-AF65-F5344CB8AC3E}">
        <p14:creationId xmlns:p14="http://schemas.microsoft.com/office/powerpoint/2010/main" val="278153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Impressive time</a:t>
            </a:r>
            <a:endParaRPr lang="en-US" dirty="0"/>
          </a:p>
        </p:txBody>
      </p:sp>
      <p:sp>
        <p:nvSpPr>
          <p:cNvPr id="4" name="Slide Number Placeholder 3"/>
          <p:cNvSpPr>
            <a:spLocks noGrp="1"/>
          </p:cNvSpPr>
          <p:nvPr>
            <p:ph type="sldNum" sz="quarter" idx="5"/>
          </p:nvPr>
        </p:nvSpPr>
        <p:spPr/>
        <p:txBody>
          <a:bodyPr/>
          <a:lstStyle/>
          <a:p>
            <a:fld id="{9C95F958-3C60-49D6-82C8-22FA9D2BAC03}" type="slidenum">
              <a:rPr lang="en-US" smtClean="0"/>
              <a:t>11</a:t>
            </a:fld>
            <a:endParaRPr lang="en-US"/>
          </a:p>
        </p:txBody>
      </p:sp>
    </p:spTree>
    <p:extLst>
      <p:ext uri="{BB962C8B-B14F-4D97-AF65-F5344CB8AC3E}">
        <p14:creationId xmlns:p14="http://schemas.microsoft.com/office/powerpoint/2010/main" val="264829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FA1C-7818-4482-9103-AC7C4EA0F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ED524B-77DA-4BC5-8C31-4FDB8703E0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43098F-CD25-4864-A810-803F853F52FB}"/>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58518236-647B-4C44-B151-C8202F0D5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70BEE-216F-4040-97A4-A23CA5DFCB2C}"/>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212431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F720-1B17-4F52-834A-A6AC45A7BF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1E0111-0CFD-41B7-8D14-A9E81FA80EE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FDB8E-7AD4-44F3-B630-AEC54332DF17}"/>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97EAC24C-E532-4649-8F1B-289AE7EE5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F4C7F-DD95-4C7D-87B9-65CD7AB1FB8F}"/>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766759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75DED-CB7D-4170-B8C2-C37CF4169E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490745-149B-4C24-BEB3-22EBD1AA75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5AFCE6-197C-4DD2-AECB-46EEDE8E4B0D}"/>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3F8B8258-DE55-4886-BF65-8BF14EFEB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9C866-C97F-41E5-AB9E-A86E5D3FF892}"/>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61426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100A-73A1-44B6-8512-1381621304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C533D-5FF9-4E34-86EF-2EBEB792C3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ED57F-08C9-41EC-B9DB-10D03933BDE4}"/>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AA80F7ED-4F4F-40E3-9DEF-1145AFE21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02BB9-D357-4C94-98BE-92D4832DF538}"/>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414866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CC0FB-E451-49B2-85D5-6C26B5BDFA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288C0D-C5D1-45D8-BA49-A1DBF7A94B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E81DC52-EFF1-4DE4-A4DC-ABB4A88FF9DB}"/>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6B91685B-2DCD-4FDB-8825-AB4D917D3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7FF36-9941-4BDA-8D19-BC1FD533DB7E}"/>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306237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B6AC9-7476-49C4-86DA-1A45FA8D46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16D241-5E33-4D72-A7DE-7E0C1D277A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91DA0A-DE44-4537-9C93-B97CEB70E54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2B97AA-0191-455F-9AC2-3F008AB2F980}"/>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6" name="Footer Placeholder 5">
            <a:extLst>
              <a:ext uri="{FF2B5EF4-FFF2-40B4-BE49-F238E27FC236}">
                <a16:creationId xmlns:a16="http://schemas.microsoft.com/office/drawing/2014/main" id="{D1375D8A-4AD7-430A-B5EC-2302D13C2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C472FB-464D-4E00-8315-41C4ED6975C0}"/>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4178409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EFA-0A85-49C8-ABD9-6DFF9B834C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E58EB9-C240-424E-BA5E-D0481CEA8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184285-0927-4237-9F45-D8BDD3D21B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826A37-D83F-4478-97D4-F4143F5519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3C115E-51E2-4778-810B-9EE7FC99FD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0A2D6B-B3EC-48BF-B831-7952555576B2}"/>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8" name="Footer Placeholder 7">
            <a:extLst>
              <a:ext uri="{FF2B5EF4-FFF2-40B4-BE49-F238E27FC236}">
                <a16:creationId xmlns:a16="http://schemas.microsoft.com/office/drawing/2014/main" id="{0EFCA253-FEFB-4732-AF81-CB020EA71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5A10E2-621F-4F57-A8CA-EB5729065785}"/>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1392515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7C3A-1E73-476C-8D29-3558A0F475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4C5BA9-9079-43FB-9F39-4CA62E1543EE}"/>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4" name="Footer Placeholder 3">
            <a:extLst>
              <a:ext uri="{FF2B5EF4-FFF2-40B4-BE49-F238E27FC236}">
                <a16:creationId xmlns:a16="http://schemas.microsoft.com/office/drawing/2014/main" id="{B32D6FE2-D252-44FC-9710-EC8395523B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32F9F4-70F0-4763-9714-32C109BDFF5F}"/>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711937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D3A03C-B1BB-4BA4-A68B-2E836EA66963}"/>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3" name="Footer Placeholder 2">
            <a:extLst>
              <a:ext uri="{FF2B5EF4-FFF2-40B4-BE49-F238E27FC236}">
                <a16:creationId xmlns:a16="http://schemas.microsoft.com/office/drawing/2014/main" id="{850144ED-6257-45D2-9250-EB1A277997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96CB87-4DD4-4E45-92AF-58CEEDD362FC}"/>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169979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8F54-CB21-481D-AADD-D65EA43D1B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E76F5-D8F0-4DEA-9AA6-F188B2E836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F567F1-E2A2-488A-8EAC-BA1CD4CBB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F65DBC-42F9-4A01-B0EE-01E6234DEFEB}"/>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6" name="Footer Placeholder 5">
            <a:extLst>
              <a:ext uri="{FF2B5EF4-FFF2-40B4-BE49-F238E27FC236}">
                <a16:creationId xmlns:a16="http://schemas.microsoft.com/office/drawing/2014/main" id="{15B7F113-A5A1-4BC9-BC66-30C83603D0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62A6A8-AB54-4214-8FA8-3C3EA90BA5EB}"/>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357311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5A12-8617-4B73-9FA9-6F3442C401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828FC3-A292-40DC-A927-CB615305FA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C6E363-ADB6-4087-81BA-0BBA8101C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DC6773-3413-42D4-9FE6-2601B135079F}"/>
              </a:ext>
            </a:extLst>
          </p:cNvPr>
          <p:cNvSpPr>
            <a:spLocks noGrp="1"/>
          </p:cNvSpPr>
          <p:nvPr>
            <p:ph type="dt" sz="half" idx="10"/>
          </p:nvPr>
        </p:nvSpPr>
        <p:spPr/>
        <p:txBody>
          <a:bodyPr/>
          <a:lstStyle/>
          <a:p>
            <a:fld id="{78007748-1319-4ACF-9C60-63F02422468E}" type="datetimeFigureOut">
              <a:rPr lang="en-US" smtClean="0"/>
              <a:t>10/9/2025</a:t>
            </a:fld>
            <a:endParaRPr lang="en-US"/>
          </a:p>
        </p:txBody>
      </p:sp>
      <p:sp>
        <p:nvSpPr>
          <p:cNvPr id="6" name="Footer Placeholder 5">
            <a:extLst>
              <a:ext uri="{FF2B5EF4-FFF2-40B4-BE49-F238E27FC236}">
                <a16:creationId xmlns:a16="http://schemas.microsoft.com/office/drawing/2014/main" id="{53034B47-577B-4E91-9F26-9692825573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476D5-F06D-471B-9066-828A422C0D8A}"/>
              </a:ext>
            </a:extLst>
          </p:cNvPr>
          <p:cNvSpPr>
            <a:spLocks noGrp="1"/>
          </p:cNvSpPr>
          <p:nvPr>
            <p:ph type="sldNum" sz="quarter" idx="12"/>
          </p:nvPr>
        </p:nvSpPr>
        <p:spPr/>
        <p:txBody>
          <a:bodyPr/>
          <a:lstStyle/>
          <a:p>
            <a:fld id="{8B4822EC-6530-465F-A8B9-508170977A7A}" type="slidenum">
              <a:rPr lang="en-US" smtClean="0"/>
              <a:t>‹#›</a:t>
            </a:fld>
            <a:endParaRPr lang="en-US"/>
          </a:p>
        </p:txBody>
      </p:sp>
    </p:spTree>
    <p:extLst>
      <p:ext uri="{BB962C8B-B14F-4D97-AF65-F5344CB8AC3E}">
        <p14:creationId xmlns:p14="http://schemas.microsoft.com/office/powerpoint/2010/main" val="2830918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AC7C9-6524-440C-BE24-CCC7B16B55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2E5335-9D69-4FF4-9623-CEBDEB750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74CA-79EC-4669-A7E4-FFE3A44E0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007748-1319-4ACF-9C60-63F02422468E}" type="datetimeFigureOut">
              <a:rPr lang="en-US" smtClean="0"/>
              <a:t>10/9/2025</a:t>
            </a:fld>
            <a:endParaRPr lang="en-US"/>
          </a:p>
        </p:txBody>
      </p:sp>
      <p:sp>
        <p:nvSpPr>
          <p:cNvPr id="5" name="Footer Placeholder 4">
            <a:extLst>
              <a:ext uri="{FF2B5EF4-FFF2-40B4-BE49-F238E27FC236}">
                <a16:creationId xmlns:a16="http://schemas.microsoft.com/office/drawing/2014/main" id="{5CBA9214-36D4-49D3-A0AA-0825AC8339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D327AC-441A-4EF3-8E2A-B32E4E0D1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822EC-6530-465F-A8B9-508170977A7A}" type="slidenum">
              <a:rPr lang="en-US" smtClean="0"/>
              <a:t>‹#›</a:t>
            </a:fld>
            <a:endParaRPr lang="en-US"/>
          </a:p>
        </p:txBody>
      </p:sp>
    </p:spTree>
    <p:extLst>
      <p:ext uri="{BB962C8B-B14F-4D97-AF65-F5344CB8AC3E}">
        <p14:creationId xmlns:p14="http://schemas.microsoft.com/office/powerpoint/2010/main" val="43652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1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2FD86-684C-41F3-832F-C079D40183E0}"/>
              </a:ext>
            </a:extLst>
          </p:cNvPr>
          <p:cNvSpPr>
            <a:spLocks noGrp="1"/>
          </p:cNvSpPr>
          <p:nvPr>
            <p:ph type="ctrTitle"/>
          </p:nvPr>
        </p:nvSpPr>
        <p:spPr>
          <a:xfrm>
            <a:off x="1524000" y="1447993"/>
            <a:ext cx="9144000" cy="2387600"/>
          </a:xfrm>
        </p:spPr>
        <p:txBody>
          <a:bodyPr>
            <a:normAutofit fontScale="90000"/>
          </a:bodyPr>
          <a:lstStyle/>
          <a:p>
            <a:r>
              <a:rPr lang="en-US" dirty="0"/>
              <a:t>Brief Review of My Research Programs: Fusion Diagnostics and Plasma Simulations</a:t>
            </a:r>
            <a:endParaRPr lang="en-US" dirty="0">
              <a:effectLst/>
            </a:endParaRPr>
          </a:p>
        </p:txBody>
      </p:sp>
      <p:sp>
        <p:nvSpPr>
          <p:cNvPr id="3" name="Subtitle 2">
            <a:extLst>
              <a:ext uri="{FF2B5EF4-FFF2-40B4-BE49-F238E27FC236}">
                <a16:creationId xmlns:a16="http://schemas.microsoft.com/office/drawing/2014/main" id="{47E5B19C-2506-4464-90BA-6A888E8A5BF0}"/>
              </a:ext>
            </a:extLst>
          </p:cNvPr>
          <p:cNvSpPr>
            <a:spLocks noGrp="1"/>
          </p:cNvSpPr>
          <p:nvPr>
            <p:ph type="subTitle" idx="1"/>
          </p:nvPr>
        </p:nvSpPr>
        <p:spPr>
          <a:xfrm>
            <a:off x="1524000" y="4079875"/>
            <a:ext cx="9144000" cy="1655762"/>
          </a:xfrm>
        </p:spPr>
        <p:txBody>
          <a:bodyPr>
            <a:normAutofit lnSpcReduction="10000"/>
          </a:bodyPr>
          <a:lstStyle/>
          <a:p>
            <a:r>
              <a:rPr lang="en-US" dirty="0"/>
              <a:t>Xinhang Xu </a:t>
            </a:r>
          </a:p>
          <a:p>
            <a:r>
              <a:rPr lang="en-US" dirty="0"/>
              <a:t> PhD USTC (2016-2023) </a:t>
            </a:r>
          </a:p>
          <a:p>
            <a:r>
              <a:rPr lang="en-US" dirty="0"/>
              <a:t> Postdoc UC Davis (2024-Present) </a:t>
            </a:r>
          </a:p>
          <a:p>
            <a:r>
              <a:rPr lang="en-US" dirty="0"/>
              <a:t> For SRTT FEAT Position</a:t>
            </a:r>
            <a:endParaRPr lang="en-US" dirty="0">
              <a:effectLst/>
            </a:endParaRPr>
          </a:p>
        </p:txBody>
      </p:sp>
      <p:sp>
        <p:nvSpPr>
          <p:cNvPr id="4" name="Rectangle 3">
            <a:extLst>
              <a:ext uri="{FF2B5EF4-FFF2-40B4-BE49-F238E27FC236}">
                <a16:creationId xmlns:a16="http://schemas.microsoft.com/office/drawing/2014/main" id="{CE67D7C6-A3AF-4FE7-94F8-EB39FD25409E}"/>
              </a:ext>
            </a:extLst>
          </p:cNvPr>
          <p:cNvSpPr/>
          <p:nvPr/>
        </p:nvSpPr>
        <p:spPr>
          <a:xfrm>
            <a:off x="10271191" y="6224202"/>
            <a:ext cx="1697260" cy="369332"/>
          </a:xfrm>
          <a:prstGeom prst="rect">
            <a:avLst/>
          </a:prstGeom>
        </p:spPr>
        <p:txBody>
          <a:bodyPr wrap="none">
            <a:spAutoFit/>
          </a:bodyPr>
          <a:lstStyle/>
          <a:p>
            <a:r>
              <a:rPr lang="en-US" dirty="0"/>
              <a:t>October 9, 2025</a:t>
            </a:r>
          </a:p>
        </p:txBody>
      </p:sp>
    </p:spTree>
    <p:extLst>
      <p:ext uri="{BB962C8B-B14F-4D97-AF65-F5344CB8AC3E}">
        <p14:creationId xmlns:p14="http://schemas.microsoft.com/office/powerpoint/2010/main" val="382772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01F6F4-AF97-4B3F-8A5C-1A78046A4808}"/>
              </a:ext>
            </a:extLst>
          </p:cNvPr>
          <p:cNvSpPr txBox="1"/>
          <p:nvPr/>
        </p:nvSpPr>
        <p:spPr>
          <a:xfrm>
            <a:off x="505326" y="336884"/>
            <a:ext cx="2467791" cy="369332"/>
          </a:xfrm>
          <a:prstGeom prst="rect">
            <a:avLst/>
          </a:prstGeom>
          <a:noFill/>
        </p:spPr>
        <p:txBody>
          <a:bodyPr wrap="none" rtlCol="0">
            <a:spAutoFit/>
          </a:bodyPr>
          <a:lstStyle/>
          <a:p>
            <a:r>
              <a:rPr lang="en-US" dirty="0"/>
              <a:t>K</a:t>
            </a:r>
            <a:r>
              <a:rPr lang="en-US" altLang="zh-CN" dirty="0"/>
              <a:t>inetic simulation works</a:t>
            </a:r>
            <a:endParaRPr lang="en-US" dirty="0"/>
          </a:p>
        </p:txBody>
      </p:sp>
      <p:pic>
        <p:nvPicPr>
          <p:cNvPr id="5" name="DateTime2024-03-15 14-03">
            <a:hlinkClick r:id="" action="ppaction://media"/>
            <a:extLst>
              <a:ext uri="{FF2B5EF4-FFF2-40B4-BE49-F238E27FC236}">
                <a16:creationId xmlns:a16="http://schemas.microsoft.com/office/drawing/2014/main" id="{B4C157DD-2E3D-4B46-A9EC-835982685A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96720" y="1101056"/>
            <a:ext cx="5334000" cy="4000500"/>
          </a:xfrm>
          <a:prstGeom prst="rect">
            <a:avLst/>
          </a:prstGeom>
        </p:spPr>
      </p:pic>
    </p:spTree>
    <p:extLst>
      <p:ext uri="{BB962C8B-B14F-4D97-AF65-F5344CB8AC3E}">
        <p14:creationId xmlns:p14="http://schemas.microsoft.com/office/powerpoint/2010/main" val="193229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F3B22-D637-4D1A-9003-B6081C816F02}"/>
              </a:ext>
            </a:extLst>
          </p:cNvPr>
          <p:cNvSpPr>
            <a:spLocks noGrp="1"/>
          </p:cNvSpPr>
          <p:nvPr>
            <p:ph type="title"/>
          </p:nvPr>
        </p:nvSpPr>
        <p:spPr>
          <a:xfrm>
            <a:off x="100263" y="70100"/>
            <a:ext cx="10515600" cy="1325563"/>
          </a:xfrm>
        </p:spPr>
        <p:txBody>
          <a:bodyPr/>
          <a:lstStyle/>
          <a:p>
            <a:r>
              <a:rPr lang="en-US" dirty="0"/>
              <a:t>EAST experiment</a:t>
            </a:r>
          </a:p>
        </p:txBody>
      </p:sp>
      <p:pic>
        <p:nvPicPr>
          <p:cNvPr id="4" name="Picture 3">
            <a:extLst>
              <a:ext uri="{FF2B5EF4-FFF2-40B4-BE49-F238E27FC236}">
                <a16:creationId xmlns:a16="http://schemas.microsoft.com/office/drawing/2014/main" id="{433FE3CC-531D-4A9A-A379-6B7C56FB9F6D}"/>
              </a:ext>
            </a:extLst>
          </p:cNvPr>
          <p:cNvPicPr>
            <a:picLocks noChangeAspect="1"/>
          </p:cNvPicPr>
          <p:nvPr/>
        </p:nvPicPr>
        <p:blipFill>
          <a:blip r:embed="rId3"/>
          <a:stretch>
            <a:fillRect/>
          </a:stretch>
        </p:blipFill>
        <p:spPr>
          <a:xfrm>
            <a:off x="1704474" y="1242434"/>
            <a:ext cx="3957186" cy="5293894"/>
          </a:xfrm>
          <a:prstGeom prst="rect">
            <a:avLst/>
          </a:prstGeom>
        </p:spPr>
      </p:pic>
      <p:pic>
        <p:nvPicPr>
          <p:cNvPr id="5" name="Picture 4">
            <a:extLst>
              <a:ext uri="{FF2B5EF4-FFF2-40B4-BE49-F238E27FC236}">
                <a16:creationId xmlns:a16="http://schemas.microsoft.com/office/drawing/2014/main" id="{4E899D3A-FA1A-4CC9-A3A2-90773770E78D}"/>
              </a:ext>
            </a:extLst>
          </p:cNvPr>
          <p:cNvPicPr>
            <a:picLocks noChangeAspect="1"/>
          </p:cNvPicPr>
          <p:nvPr/>
        </p:nvPicPr>
        <p:blipFill>
          <a:blip r:embed="rId4"/>
          <a:stretch>
            <a:fillRect/>
          </a:stretch>
        </p:blipFill>
        <p:spPr>
          <a:xfrm>
            <a:off x="6417609" y="1081184"/>
            <a:ext cx="4198254" cy="5616394"/>
          </a:xfrm>
          <a:prstGeom prst="rect">
            <a:avLst/>
          </a:prstGeom>
        </p:spPr>
      </p:pic>
    </p:spTree>
    <p:extLst>
      <p:ext uri="{BB962C8B-B14F-4D97-AF65-F5344CB8AC3E}">
        <p14:creationId xmlns:p14="http://schemas.microsoft.com/office/powerpoint/2010/main" val="842325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B821-4572-432C-937D-3F6589939E2B}"/>
              </a:ext>
            </a:extLst>
          </p:cNvPr>
          <p:cNvSpPr>
            <a:spLocks noGrp="1"/>
          </p:cNvSpPr>
          <p:nvPr>
            <p:ph type="title"/>
          </p:nvPr>
        </p:nvSpPr>
        <p:spPr/>
        <p:txBody>
          <a:bodyPr/>
          <a:lstStyle/>
          <a:p>
            <a:r>
              <a:rPr lang="en-US" dirty="0"/>
              <a:t>Research Overview</a:t>
            </a:r>
          </a:p>
        </p:txBody>
      </p:sp>
      <p:sp>
        <p:nvSpPr>
          <p:cNvPr id="3" name="Content Placeholder 2">
            <a:extLst>
              <a:ext uri="{FF2B5EF4-FFF2-40B4-BE49-F238E27FC236}">
                <a16:creationId xmlns:a16="http://schemas.microsoft.com/office/drawing/2014/main" id="{AA00E8C7-92BE-452B-BCE4-94A839E507CB}"/>
              </a:ext>
            </a:extLst>
          </p:cNvPr>
          <p:cNvSpPr>
            <a:spLocks noGrp="1"/>
          </p:cNvSpPr>
          <p:nvPr>
            <p:ph idx="1"/>
          </p:nvPr>
        </p:nvSpPr>
        <p:spPr>
          <a:xfrm>
            <a:off x="3579158" y="2423525"/>
            <a:ext cx="6145754" cy="1068985"/>
          </a:xfrm>
        </p:spPr>
        <p:txBody>
          <a:bodyPr/>
          <a:lstStyle/>
          <a:p>
            <a:r>
              <a:rPr lang="en-US" dirty="0"/>
              <a:t>Simulation    and  Experiment</a:t>
            </a:r>
          </a:p>
        </p:txBody>
      </p:sp>
      <p:pic>
        <p:nvPicPr>
          <p:cNvPr id="6" name="Graphic 5" descr="Computer">
            <a:extLst>
              <a:ext uri="{FF2B5EF4-FFF2-40B4-BE49-F238E27FC236}">
                <a16:creationId xmlns:a16="http://schemas.microsoft.com/office/drawing/2014/main" id="{E3F9F996-11EC-4CCE-B7AE-E05C8A2C87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4244" y="3311703"/>
            <a:ext cx="914400" cy="914400"/>
          </a:xfrm>
          <a:prstGeom prst="rect">
            <a:avLst/>
          </a:prstGeom>
        </p:spPr>
      </p:pic>
      <p:pic>
        <p:nvPicPr>
          <p:cNvPr id="8" name="Graphic 7" descr="Microscope">
            <a:extLst>
              <a:ext uri="{FF2B5EF4-FFF2-40B4-BE49-F238E27FC236}">
                <a16:creationId xmlns:a16="http://schemas.microsoft.com/office/drawing/2014/main" id="{EE550034-46BA-445E-99E1-630C505930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14881" y="3145942"/>
            <a:ext cx="914400" cy="914400"/>
          </a:xfrm>
          <a:prstGeom prst="rect">
            <a:avLst/>
          </a:prstGeom>
        </p:spPr>
      </p:pic>
      <p:cxnSp>
        <p:nvCxnSpPr>
          <p:cNvPr id="10" name="Straight Arrow Connector 9">
            <a:extLst>
              <a:ext uri="{FF2B5EF4-FFF2-40B4-BE49-F238E27FC236}">
                <a16:creationId xmlns:a16="http://schemas.microsoft.com/office/drawing/2014/main" id="{C7AAF8EC-C9D3-4D2D-A60F-D5CA4445FFBA}"/>
              </a:ext>
            </a:extLst>
          </p:cNvPr>
          <p:cNvCxnSpPr>
            <a:cxnSpLocks/>
          </p:cNvCxnSpPr>
          <p:nvPr/>
        </p:nvCxnSpPr>
        <p:spPr>
          <a:xfrm>
            <a:off x="5335793" y="3603142"/>
            <a:ext cx="16037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4B06D1-2C24-4EAF-B2CA-C1950463ED6A}"/>
              </a:ext>
            </a:extLst>
          </p:cNvPr>
          <p:cNvCxnSpPr>
            <a:cxnSpLocks/>
          </p:cNvCxnSpPr>
          <p:nvPr/>
        </p:nvCxnSpPr>
        <p:spPr>
          <a:xfrm flipH="1">
            <a:off x="5335792" y="3859306"/>
            <a:ext cx="16037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90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B871-DFB4-4B9E-B97B-C8B09FFAD7F2}"/>
              </a:ext>
            </a:extLst>
          </p:cNvPr>
          <p:cNvSpPr>
            <a:spLocks noGrp="1"/>
          </p:cNvSpPr>
          <p:nvPr>
            <p:ph type="title"/>
          </p:nvPr>
        </p:nvSpPr>
        <p:spPr>
          <a:xfrm>
            <a:off x="116305" y="-52479"/>
            <a:ext cx="10515600" cy="1325563"/>
          </a:xfrm>
        </p:spPr>
        <p:txBody>
          <a:bodyPr/>
          <a:lstStyle/>
          <a:p>
            <a:r>
              <a:rPr lang="en-US" dirty="0"/>
              <a:t>Works on </a:t>
            </a:r>
            <a:r>
              <a:rPr lang="en-US" altLang="zh-CN" dirty="0"/>
              <a:t>simulations (During PHD at USTC)</a:t>
            </a:r>
            <a:endParaRPr lang="en-US" dirty="0"/>
          </a:p>
        </p:txBody>
      </p:sp>
      <p:pic>
        <p:nvPicPr>
          <p:cNvPr id="4" name="图片 9">
            <a:extLst>
              <a:ext uri="{FF2B5EF4-FFF2-40B4-BE49-F238E27FC236}">
                <a16:creationId xmlns:a16="http://schemas.microsoft.com/office/drawing/2014/main" id="{24D13627-14CB-4FA9-83AE-AF3E677D4CD7}"/>
              </a:ext>
            </a:extLst>
          </p:cNvPr>
          <p:cNvPicPr>
            <a:picLocks noChangeAspect="1"/>
          </p:cNvPicPr>
          <p:nvPr/>
        </p:nvPicPr>
        <p:blipFill rotWithShape="1">
          <a:blip r:embed="rId3"/>
          <a:srcRect l="1467" t="10170" r="8718" b="12264"/>
          <a:stretch/>
        </p:blipFill>
        <p:spPr>
          <a:xfrm>
            <a:off x="378369" y="1290613"/>
            <a:ext cx="3726426" cy="2464997"/>
          </a:xfrm>
          <a:prstGeom prst="rect">
            <a:avLst/>
          </a:prstGeom>
        </p:spPr>
      </p:pic>
      <p:grpSp>
        <p:nvGrpSpPr>
          <p:cNvPr id="5" name="组合 17">
            <a:extLst>
              <a:ext uri="{FF2B5EF4-FFF2-40B4-BE49-F238E27FC236}">
                <a16:creationId xmlns:a16="http://schemas.microsoft.com/office/drawing/2014/main" id="{3CE4A30D-15EC-43A8-82DB-A6D756333CB2}"/>
              </a:ext>
            </a:extLst>
          </p:cNvPr>
          <p:cNvGrpSpPr/>
          <p:nvPr/>
        </p:nvGrpSpPr>
        <p:grpSpPr>
          <a:xfrm>
            <a:off x="3529013" y="3040169"/>
            <a:ext cx="4451924" cy="3242657"/>
            <a:chOff x="4705069" y="1120853"/>
            <a:chExt cx="4451924" cy="3242657"/>
          </a:xfrm>
        </p:grpSpPr>
        <p:sp>
          <p:nvSpPr>
            <p:cNvPr id="6" name="六边形 4">
              <a:extLst>
                <a:ext uri="{FF2B5EF4-FFF2-40B4-BE49-F238E27FC236}">
                  <a16:creationId xmlns:a16="http://schemas.microsoft.com/office/drawing/2014/main" id="{1AD6E03F-32DD-439F-889C-E4778512567F}"/>
                </a:ext>
              </a:extLst>
            </p:cNvPr>
            <p:cNvSpPr/>
            <p:nvPr/>
          </p:nvSpPr>
          <p:spPr>
            <a:xfrm>
              <a:off x="4705069" y="2042597"/>
              <a:ext cx="1654628"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3D-ray tracing simulation</a:t>
              </a:r>
              <a:endParaRPr lang="zh-CN" altLang="en-US" u="sng" dirty="0"/>
            </a:p>
          </p:txBody>
        </p:sp>
        <p:grpSp>
          <p:nvGrpSpPr>
            <p:cNvPr id="7" name="组合 16">
              <a:extLst>
                <a:ext uri="{FF2B5EF4-FFF2-40B4-BE49-F238E27FC236}">
                  <a16:creationId xmlns:a16="http://schemas.microsoft.com/office/drawing/2014/main" id="{344AC1F2-406D-4166-9E48-F7610187433B}"/>
                </a:ext>
              </a:extLst>
            </p:cNvPr>
            <p:cNvGrpSpPr/>
            <p:nvPr/>
          </p:nvGrpSpPr>
          <p:grpSpPr>
            <a:xfrm>
              <a:off x="6059978" y="1120853"/>
              <a:ext cx="3097015" cy="3242657"/>
              <a:chOff x="6059978" y="1120853"/>
              <a:chExt cx="3097015" cy="3242657"/>
            </a:xfrm>
          </p:grpSpPr>
          <p:sp>
            <p:nvSpPr>
              <p:cNvPr id="8" name="六边形 7">
                <a:extLst>
                  <a:ext uri="{FF2B5EF4-FFF2-40B4-BE49-F238E27FC236}">
                    <a16:creationId xmlns:a16="http://schemas.microsoft.com/office/drawing/2014/main" id="{66145288-2516-4C8A-A763-5CF4F3EE8F16}"/>
                  </a:ext>
                </a:extLst>
              </p:cNvPr>
              <p:cNvSpPr/>
              <p:nvPr/>
            </p:nvSpPr>
            <p:spPr>
              <a:xfrm>
                <a:off x="6059978" y="1120853"/>
                <a:ext cx="1723280"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Fork-plank Simulation</a:t>
                </a:r>
                <a:endParaRPr lang="zh-CN" altLang="en-US" u="sng" dirty="0"/>
              </a:p>
            </p:txBody>
          </p:sp>
          <p:sp>
            <p:nvSpPr>
              <p:cNvPr id="9" name="六边形 11">
                <a:extLst>
                  <a:ext uri="{FF2B5EF4-FFF2-40B4-BE49-F238E27FC236}">
                    <a16:creationId xmlns:a16="http://schemas.microsoft.com/office/drawing/2014/main" id="{60AFEDD2-538F-43C7-9897-856399F5AA6A}"/>
                  </a:ext>
                </a:extLst>
              </p:cNvPr>
              <p:cNvSpPr/>
              <p:nvPr/>
            </p:nvSpPr>
            <p:spPr>
              <a:xfrm>
                <a:off x="6103716" y="2897568"/>
                <a:ext cx="1698367" cy="14659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Synthetic Diagnostic</a:t>
                </a:r>
                <a:endParaRPr lang="zh-CN" altLang="en-US" dirty="0"/>
              </a:p>
            </p:txBody>
          </p:sp>
          <p:sp>
            <p:nvSpPr>
              <p:cNvPr id="10" name="六边形 13">
                <a:extLst>
                  <a:ext uri="{FF2B5EF4-FFF2-40B4-BE49-F238E27FC236}">
                    <a16:creationId xmlns:a16="http://schemas.microsoft.com/office/drawing/2014/main" id="{A66E7C56-C16C-4F17-B673-316C8109B508}"/>
                  </a:ext>
                </a:extLst>
              </p:cNvPr>
              <p:cNvSpPr/>
              <p:nvPr/>
            </p:nvSpPr>
            <p:spPr>
              <a:xfrm>
                <a:off x="7433713" y="1921020"/>
                <a:ext cx="1723280" cy="1507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2D FDTD simulation</a:t>
                </a:r>
                <a:endParaRPr lang="zh-CN" altLang="en-US" dirty="0"/>
              </a:p>
            </p:txBody>
          </p:sp>
        </p:grpSp>
      </p:grpSp>
      <p:pic>
        <p:nvPicPr>
          <p:cNvPr id="12" name="图片 19">
            <a:extLst>
              <a:ext uri="{FF2B5EF4-FFF2-40B4-BE49-F238E27FC236}">
                <a16:creationId xmlns:a16="http://schemas.microsoft.com/office/drawing/2014/main" id="{F47FB518-695D-4974-81B0-B7F81B97CDA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98011" y="505941"/>
            <a:ext cx="4120080" cy="3090060"/>
          </a:xfrm>
          <a:prstGeom prst="rect">
            <a:avLst/>
          </a:prstGeom>
        </p:spPr>
      </p:pic>
      <p:pic>
        <p:nvPicPr>
          <p:cNvPr id="16" name="Picture 15">
            <a:extLst>
              <a:ext uri="{FF2B5EF4-FFF2-40B4-BE49-F238E27FC236}">
                <a16:creationId xmlns:a16="http://schemas.microsoft.com/office/drawing/2014/main" id="{745108AE-42D6-4402-8252-BEE10D2F43A0}"/>
              </a:ext>
            </a:extLst>
          </p:cNvPr>
          <p:cNvPicPr>
            <a:picLocks noChangeAspect="1"/>
          </p:cNvPicPr>
          <p:nvPr/>
        </p:nvPicPr>
        <p:blipFill>
          <a:blip r:embed="rId5"/>
          <a:stretch>
            <a:fillRect/>
          </a:stretch>
        </p:blipFill>
        <p:spPr>
          <a:xfrm>
            <a:off x="7999762" y="3773140"/>
            <a:ext cx="3926164" cy="2261812"/>
          </a:xfrm>
          <a:prstGeom prst="rect">
            <a:avLst/>
          </a:prstGeom>
        </p:spPr>
      </p:pic>
      <p:pic>
        <p:nvPicPr>
          <p:cNvPr id="17" name="Picture 16">
            <a:extLst>
              <a:ext uri="{FF2B5EF4-FFF2-40B4-BE49-F238E27FC236}">
                <a16:creationId xmlns:a16="http://schemas.microsoft.com/office/drawing/2014/main" id="{2828066F-8FB4-48C4-8A0D-105545E7A9A1}"/>
              </a:ext>
            </a:extLst>
          </p:cNvPr>
          <p:cNvPicPr>
            <a:picLocks noChangeAspect="1"/>
          </p:cNvPicPr>
          <p:nvPr/>
        </p:nvPicPr>
        <p:blipFill>
          <a:blip r:embed="rId6"/>
          <a:stretch>
            <a:fillRect/>
          </a:stretch>
        </p:blipFill>
        <p:spPr>
          <a:xfrm>
            <a:off x="481236" y="4506112"/>
            <a:ext cx="2966410" cy="2255609"/>
          </a:xfrm>
          <a:prstGeom prst="rect">
            <a:avLst/>
          </a:prstGeom>
        </p:spPr>
      </p:pic>
      <p:sp>
        <p:nvSpPr>
          <p:cNvPr id="19" name="TextBox 18">
            <a:extLst>
              <a:ext uri="{FF2B5EF4-FFF2-40B4-BE49-F238E27FC236}">
                <a16:creationId xmlns:a16="http://schemas.microsoft.com/office/drawing/2014/main" id="{CC550C37-85A3-4811-83FE-333DC7D18939}"/>
              </a:ext>
            </a:extLst>
          </p:cNvPr>
          <p:cNvSpPr txBox="1"/>
          <p:nvPr/>
        </p:nvSpPr>
        <p:spPr>
          <a:xfrm>
            <a:off x="7999762" y="6369579"/>
            <a:ext cx="2966410" cy="369332"/>
          </a:xfrm>
          <a:prstGeom prst="rect">
            <a:avLst/>
          </a:prstGeom>
          <a:noFill/>
        </p:spPr>
        <p:txBody>
          <a:bodyPr wrap="square" rtlCol="0">
            <a:spAutoFit/>
          </a:bodyPr>
          <a:lstStyle/>
          <a:p>
            <a:r>
              <a:rPr lang="en-US" dirty="0"/>
              <a:t>Mainly developed on MATLAB</a:t>
            </a:r>
          </a:p>
        </p:txBody>
      </p:sp>
      <p:sp>
        <p:nvSpPr>
          <p:cNvPr id="20" name="TextBox 19">
            <a:extLst>
              <a:ext uri="{FF2B5EF4-FFF2-40B4-BE49-F238E27FC236}">
                <a16:creationId xmlns:a16="http://schemas.microsoft.com/office/drawing/2014/main" id="{9E3D9FAB-06EC-42AF-80DD-9C58A4B67A3B}"/>
              </a:ext>
            </a:extLst>
          </p:cNvPr>
          <p:cNvSpPr txBox="1"/>
          <p:nvPr/>
        </p:nvSpPr>
        <p:spPr>
          <a:xfrm>
            <a:off x="10167718" y="757672"/>
            <a:ext cx="1758208" cy="369332"/>
          </a:xfrm>
          <a:prstGeom prst="rect">
            <a:avLst/>
          </a:prstGeom>
          <a:noFill/>
        </p:spPr>
        <p:txBody>
          <a:bodyPr wrap="square" rtlCol="0">
            <a:spAutoFit/>
          </a:bodyPr>
          <a:lstStyle/>
          <a:p>
            <a:r>
              <a:rPr lang="en-US" dirty="0"/>
              <a:t>From 2016-2023</a:t>
            </a:r>
          </a:p>
        </p:txBody>
      </p:sp>
    </p:spTree>
    <p:extLst>
      <p:ext uri="{BB962C8B-B14F-4D97-AF65-F5344CB8AC3E}">
        <p14:creationId xmlns:p14="http://schemas.microsoft.com/office/powerpoint/2010/main" val="194068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444053D-2E53-48F0-80D5-957676E9AA8D}"/>
              </a:ext>
            </a:extLst>
          </p:cNvPr>
          <p:cNvPicPr>
            <a:picLocks noChangeAspect="1"/>
          </p:cNvPicPr>
          <p:nvPr/>
        </p:nvPicPr>
        <p:blipFill>
          <a:blip r:embed="rId3"/>
          <a:stretch>
            <a:fillRect/>
          </a:stretch>
        </p:blipFill>
        <p:spPr>
          <a:xfrm>
            <a:off x="5950496" y="1021791"/>
            <a:ext cx="2942768" cy="2081700"/>
          </a:xfrm>
          <a:prstGeom prst="rect">
            <a:avLst/>
          </a:prstGeom>
        </p:spPr>
      </p:pic>
      <p:sp>
        <p:nvSpPr>
          <p:cNvPr id="5" name="Title 1">
            <a:extLst>
              <a:ext uri="{FF2B5EF4-FFF2-40B4-BE49-F238E27FC236}">
                <a16:creationId xmlns:a16="http://schemas.microsoft.com/office/drawing/2014/main" id="{53B93A5C-6039-45A8-AAA3-21D687BD684C}"/>
              </a:ext>
            </a:extLst>
          </p:cNvPr>
          <p:cNvSpPr>
            <a:spLocks noGrp="1"/>
          </p:cNvSpPr>
          <p:nvPr>
            <p:ph type="title"/>
          </p:nvPr>
        </p:nvSpPr>
        <p:spPr>
          <a:xfrm>
            <a:off x="116305" y="-52479"/>
            <a:ext cx="10515600" cy="1325563"/>
          </a:xfrm>
        </p:spPr>
        <p:txBody>
          <a:bodyPr/>
          <a:lstStyle/>
          <a:p>
            <a:r>
              <a:rPr lang="en-US" dirty="0"/>
              <a:t>Works on </a:t>
            </a:r>
            <a:r>
              <a:rPr lang="en-US" altLang="zh-CN" dirty="0"/>
              <a:t>Experiment (During PHD at USTC)</a:t>
            </a:r>
            <a:endParaRPr lang="en-US" dirty="0"/>
          </a:p>
        </p:txBody>
      </p:sp>
      <p:grpSp>
        <p:nvGrpSpPr>
          <p:cNvPr id="6" name="组合 17">
            <a:extLst>
              <a:ext uri="{FF2B5EF4-FFF2-40B4-BE49-F238E27FC236}">
                <a16:creationId xmlns:a16="http://schemas.microsoft.com/office/drawing/2014/main" id="{CD4F3183-F478-41A0-9330-4FF42065B09F}"/>
              </a:ext>
            </a:extLst>
          </p:cNvPr>
          <p:cNvGrpSpPr/>
          <p:nvPr/>
        </p:nvGrpSpPr>
        <p:grpSpPr>
          <a:xfrm>
            <a:off x="3014889" y="3010261"/>
            <a:ext cx="4520577" cy="3229891"/>
            <a:chOff x="4636416" y="1120853"/>
            <a:chExt cx="4520577" cy="3229891"/>
          </a:xfrm>
        </p:grpSpPr>
        <p:sp>
          <p:nvSpPr>
            <p:cNvPr id="7" name="六边形 4">
              <a:extLst>
                <a:ext uri="{FF2B5EF4-FFF2-40B4-BE49-F238E27FC236}">
                  <a16:creationId xmlns:a16="http://schemas.microsoft.com/office/drawing/2014/main" id="{AA619CDA-D862-40BE-BC95-A414F795E41C}"/>
                </a:ext>
              </a:extLst>
            </p:cNvPr>
            <p:cNvSpPr/>
            <p:nvPr/>
          </p:nvSpPr>
          <p:spPr>
            <a:xfrm>
              <a:off x="4636416" y="2042597"/>
              <a:ext cx="1723281"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Design ECEI&amp;MIR platform</a:t>
              </a:r>
              <a:endParaRPr lang="zh-CN" altLang="en-US" u="sng" dirty="0"/>
            </a:p>
          </p:txBody>
        </p:sp>
        <p:grpSp>
          <p:nvGrpSpPr>
            <p:cNvPr id="8" name="组合 16">
              <a:extLst>
                <a:ext uri="{FF2B5EF4-FFF2-40B4-BE49-F238E27FC236}">
                  <a16:creationId xmlns:a16="http://schemas.microsoft.com/office/drawing/2014/main" id="{F92FBBA0-D995-43D6-968E-A5E922E186E8}"/>
                </a:ext>
              </a:extLst>
            </p:cNvPr>
            <p:cNvGrpSpPr/>
            <p:nvPr/>
          </p:nvGrpSpPr>
          <p:grpSpPr>
            <a:xfrm>
              <a:off x="6020615" y="1120853"/>
              <a:ext cx="3136378" cy="3229891"/>
              <a:chOff x="6020615" y="1120853"/>
              <a:chExt cx="3136378" cy="3229891"/>
            </a:xfrm>
          </p:grpSpPr>
          <p:sp>
            <p:nvSpPr>
              <p:cNvPr id="9" name="六边形 7">
                <a:extLst>
                  <a:ext uri="{FF2B5EF4-FFF2-40B4-BE49-F238E27FC236}">
                    <a16:creationId xmlns:a16="http://schemas.microsoft.com/office/drawing/2014/main" id="{91F160CE-6822-4875-98FF-A17DBE8F6A8E}"/>
                  </a:ext>
                </a:extLst>
              </p:cNvPr>
              <p:cNvSpPr/>
              <p:nvPr/>
            </p:nvSpPr>
            <p:spPr>
              <a:xfrm>
                <a:off x="6059977" y="1120853"/>
                <a:ext cx="1723281"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Design ECEI antenna Shielding Box </a:t>
                </a:r>
                <a:endParaRPr lang="zh-CN" altLang="en-US" u="sng" dirty="0"/>
              </a:p>
            </p:txBody>
          </p:sp>
          <p:sp>
            <p:nvSpPr>
              <p:cNvPr id="10" name="六边形 11">
                <a:extLst>
                  <a:ext uri="{FF2B5EF4-FFF2-40B4-BE49-F238E27FC236}">
                    <a16:creationId xmlns:a16="http://schemas.microsoft.com/office/drawing/2014/main" id="{35A02D19-7004-4D1D-B8BB-642C7F631076}"/>
                  </a:ext>
                </a:extLst>
              </p:cNvPr>
              <p:cNvSpPr/>
              <p:nvPr/>
            </p:nvSpPr>
            <p:spPr>
              <a:xfrm>
                <a:off x="6020615" y="2884802"/>
                <a:ext cx="1802003" cy="14659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Experiment data analysis</a:t>
                </a:r>
                <a:endParaRPr lang="zh-CN" altLang="en-US" dirty="0"/>
              </a:p>
            </p:txBody>
          </p:sp>
          <p:sp>
            <p:nvSpPr>
              <p:cNvPr id="11" name="六边形 13">
                <a:extLst>
                  <a:ext uri="{FF2B5EF4-FFF2-40B4-BE49-F238E27FC236}">
                    <a16:creationId xmlns:a16="http://schemas.microsoft.com/office/drawing/2014/main" id="{27591427-11AF-4C39-A3D2-5E325EBD931F}"/>
                  </a:ext>
                </a:extLst>
              </p:cNvPr>
              <p:cNvSpPr/>
              <p:nvPr/>
            </p:nvSpPr>
            <p:spPr>
              <a:xfrm>
                <a:off x="7433713" y="1921020"/>
                <a:ext cx="1723280" cy="1507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Optical Design</a:t>
                </a:r>
                <a:endParaRPr lang="zh-CN" altLang="en-US" dirty="0"/>
              </a:p>
            </p:txBody>
          </p:sp>
        </p:grpSp>
      </p:grpSp>
      <p:pic>
        <p:nvPicPr>
          <p:cNvPr id="13" name="Picture 12">
            <a:extLst>
              <a:ext uri="{FF2B5EF4-FFF2-40B4-BE49-F238E27FC236}">
                <a16:creationId xmlns:a16="http://schemas.microsoft.com/office/drawing/2014/main" id="{32D5A498-5B75-4353-8AA6-D7194991D67C}"/>
              </a:ext>
            </a:extLst>
          </p:cNvPr>
          <p:cNvPicPr>
            <a:picLocks noChangeAspect="1"/>
          </p:cNvPicPr>
          <p:nvPr/>
        </p:nvPicPr>
        <p:blipFill>
          <a:blip r:embed="rId4"/>
          <a:stretch>
            <a:fillRect/>
          </a:stretch>
        </p:blipFill>
        <p:spPr>
          <a:xfrm>
            <a:off x="445618" y="928638"/>
            <a:ext cx="3069131" cy="2378293"/>
          </a:xfrm>
          <a:prstGeom prst="rect">
            <a:avLst/>
          </a:prstGeom>
        </p:spPr>
      </p:pic>
      <p:pic>
        <p:nvPicPr>
          <p:cNvPr id="14" name="Picture 13">
            <a:extLst>
              <a:ext uri="{FF2B5EF4-FFF2-40B4-BE49-F238E27FC236}">
                <a16:creationId xmlns:a16="http://schemas.microsoft.com/office/drawing/2014/main" id="{C489F636-4D54-4755-8139-D63AA0D5E1F9}"/>
              </a:ext>
            </a:extLst>
          </p:cNvPr>
          <p:cNvPicPr>
            <a:picLocks noChangeAspect="1"/>
          </p:cNvPicPr>
          <p:nvPr/>
        </p:nvPicPr>
        <p:blipFill>
          <a:blip r:embed="rId5"/>
          <a:stretch>
            <a:fillRect/>
          </a:stretch>
        </p:blipFill>
        <p:spPr>
          <a:xfrm>
            <a:off x="445618" y="3364832"/>
            <a:ext cx="2484941" cy="3328044"/>
          </a:xfrm>
          <a:prstGeom prst="rect">
            <a:avLst/>
          </a:prstGeom>
        </p:spPr>
      </p:pic>
      <p:pic>
        <p:nvPicPr>
          <p:cNvPr id="15" name="Picture 14">
            <a:extLst>
              <a:ext uri="{FF2B5EF4-FFF2-40B4-BE49-F238E27FC236}">
                <a16:creationId xmlns:a16="http://schemas.microsoft.com/office/drawing/2014/main" id="{32C9A945-0B46-4FF8-A1FF-80F05DF53F32}"/>
              </a:ext>
            </a:extLst>
          </p:cNvPr>
          <p:cNvPicPr>
            <a:picLocks noChangeAspect="1"/>
          </p:cNvPicPr>
          <p:nvPr/>
        </p:nvPicPr>
        <p:blipFill>
          <a:blip r:embed="rId6"/>
          <a:stretch>
            <a:fillRect/>
          </a:stretch>
        </p:blipFill>
        <p:spPr>
          <a:xfrm>
            <a:off x="9106979" y="1299565"/>
            <a:ext cx="2639403" cy="3006553"/>
          </a:xfrm>
          <a:prstGeom prst="rect">
            <a:avLst/>
          </a:prstGeom>
        </p:spPr>
      </p:pic>
      <p:sp>
        <p:nvSpPr>
          <p:cNvPr id="16" name="TextBox 15">
            <a:extLst>
              <a:ext uri="{FF2B5EF4-FFF2-40B4-BE49-F238E27FC236}">
                <a16:creationId xmlns:a16="http://schemas.microsoft.com/office/drawing/2014/main" id="{891B1864-57BA-459B-8F11-06B37120165F}"/>
              </a:ext>
            </a:extLst>
          </p:cNvPr>
          <p:cNvSpPr txBox="1"/>
          <p:nvPr/>
        </p:nvSpPr>
        <p:spPr>
          <a:xfrm>
            <a:off x="6409800" y="6418821"/>
            <a:ext cx="3631533" cy="369332"/>
          </a:xfrm>
          <a:prstGeom prst="rect">
            <a:avLst/>
          </a:prstGeom>
          <a:noFill/>
        </p:spPr>
        <p:txBody>
          <a:bodyPr wrap="square" rtlCol="0">
            <a:spAutoFit/>
          </a:bodyPr>
          <a:lstStyle/>
          <a:p>
            <a:r>
              <a:rPr lang="en-US" dirty="0"/>
              <a:t>COMSOL Multiphysics, Catia, Code V</a:t>
            </a:r>
          </a:p>
        </p:txBody>
      </p:sp>
      <p:pic>
        <p:nvPicPr>
          <p:cNvPr id="17" name="Picture 16">
            <a:extLst>
              <a:ext uri="{FF2B5EF4-FFF2-40B4-BE49-F238E27FC236}">
                <a16:creationId xmlns:a16="http://schemas.microsoft.com/office/drawing/2014/main" id="{57AE8F64-3362-404E-8211-BF1D22253DC0}"/>
              </a:ext>
            </a:extLst>
          </p:cNvPr>
          <p:cNvPicPr>
            <a:picLocks noChangeAspect="1"/>
          </p:cNvPicPr>
          <p:nvPr/>
        </p:nvPicPr>
        <p:blipFill>
          <a:blip r:embed="rId7"/>
          <a:stretch>
            <a:fillRect/>
          </a:stretch>
        </p:blipFill>
        <p:spPr>
          <a:xfrm>
            <a:off x="7930768" y="4458551"/>
            <a:ext cx="3245189" cy="1878794"/>
          </a:xfrm>
          <a:prstGeom prst="rect">
            <a:avLst/>
          </a:prstGeom>
        </p:spPr>
      </p:pic>
      <p:sp>
        <p:nvSpPr>
          <p:cNvPr id="18" name="TextBox 17">
            <a:extLst>
              <a:ext uri="{FF2B5EF4-FFF2-40B4-BE49-F238E27FC236}">
                <a16:creationId xmlns:a16="http://schemas.microsoft.com/office/drawing/2014/main" id="{C7D1DAB6-2413-4B01-95A6-865034AF8CBE}"/>
              </a:ext>
            </a:extLst>
          </p:cNvPr>
          <p:cNvSpPr txBox="1"/>
          <p:nvPr/>
        </p:nvSpPr>
        <p:spPr>
          <a:xfrm>
            <a:off x="10041333" y="837125"/>
            <a:ext cx="1758208" cy="369332"/>
          </a:xfrm>
          <a:prstGeom prst="rect">
            <a:avLst/>
          </a:prstGeom>
          <a:noFill/>
        </p:spPr>
        <p:txBody>
          <a:bodyPr wrap="square" rtlCol="0">
            <a:spAutoFit/>
          </a:bodyPr>
          <a:lstStyle/>
          <a:p>
            <a:r>
              <a:rPr lang="en-US" dirty="0"/>
              <a:t>From 2016-2023</a:t>
            </a:r>
          </a:p>
        </p:txBody>
      </p:sp>
    </p:spTree>
    <p:extLst>
      <p:ext uri="{BB962C8B-B14F-4D97-AF65-F5344CB8AC3E}">
        <p14:creationId xmlns:p14="http://schemas.microsoft.com/office/powerpoint/2010/main" val="427094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37463BB-143F-411A-9945-D68DC8EDD99F}"/>
              </a:ext>
            </a:extLst>
          </p:cNvPr>
          <p:cNvSpPr>
            <a:spLocks noGrp="1"/>
          </p:cNvSpPr>
          <p:nvPr>
            <p:ph type="title"/>
          </p:nvPr>
        </p:nvSpPr>
        <p:spPr>
          <a:xfrm>
            <a:off x="0" y="0"/>
            <a:ext cx="10515600" cy="1325563"/>
          </a:xfrm>
        </p:spPr>
        <p:txBody>
          <a:bodyPr/>
          <a:lstStyle/>
          <a:p>
            <a:r>
              <a:rPr lang="en-US" dirty="0"/>
              <a:t>Works during </a:t>
            </a:r>
            <a:r>
              <a:rPr lang="en-US" altLang="zh-CN" dirty="0"/>
              <a:t>Postdoc at UC Davis</a:t>
            </a:r>
            <a:endParaRPr lang="en-US" dirty="0"/>
          </a:p>
        </p:txBody>
      </p:sp>
      <p:grpSp>
        <p:nvGrpSpPr>
          <p:cNvPr id="11" name="组合 17">
            <a:extLst>
              <a:ext uri="{FF2B5EF4-FFF2-40B4-BE49-F238E27FC236}">
                <a16:creationId xmlns:a16="http://schemas.microsoft.com/office/drawing/2014/main" id="{4425ED1A-62F7-4B30-B402-1791F176D510}"/>
              </a:ext>
            </a:extLst>
          </p:cNvPr>
          <p:cNvGrpSpPr/>
          <p:nvPr/>
        </p:nvGrpSpPr>
        <p:grpSpPr>
          <a:xfrm>
            <a:off x="2795103" y="1465698"/>
            <a:ext cx="4609763" cy="3229891"/>
            <a:chOff x="4636416" y="1120853"/>
            <a:chExt cx="4609763" cy="3229891"/>
          </a:xfrm>
        </p:grpSpPr>
        <p:sp>
          <p:nvSpPr>
            <p:cNvPr id="12" name="六边形 4">
              <a:extLst>
                <a:ext uri="{FF2B5EF4-FFF2-40B4-BE49-F238E27FC236}">
                  <a16:creationId xmlns:a16="http://schemas.microsoft.com/office/drawing/2014/main" id="{C19306FC-5120-4B66-98BA-E6062C82AAE5}"/>
                </a:ext>
              </a:extLst>
            </p:cNvPr>
            <p:cNvSpPr/>
            <p:nvPr/>
          </p:nvSpPr>
          <p:spPr>
            <a:xfrm>
              <a:off x="4636416" y="2042597"/>
              <a:ext cx="1723281"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FIReTIP laser design for PPPL</a:t>
              </a:r>
              <a:endParaRPr lang="zh-CN" altLang="en-US" u="sng" dirty="0"/>
            </a:p>
          </p:txBody>
        </p:sp>
        <p:grpSp>
          <p:nvGrpSpPr>
            <p:cNvPr id="13" name="组合 16">
              <a:extLst>
                <a:ext uri="{FF2B5EF4-FFF2-40B4-BE49-F238E27FC236}">
                  <a16:creationId xmlns:a16="http://schemas.microsoft.com/office/drawing/2014/main" id="{74B87A0C-A272-4D72-BE81-A09DE8DADCFD}"/>
                </a:ext>
              </a:extLst>
            </p:cNvPr>
            <p:cNvGrpSpPr/>
            <p:nvPr/>
          </p:nvGrpSpPr>
          <p:grpSpPr>
            <a:xfrm>
              <a:off x="6020615" y="1120853"/>
              <a:ext cx="3225564" cy="3229891"/>
              <a:chOff x="6020615" y="1120853"/>
              <a:chExt cx="3225564" cy="3229891"/>
            </a:xfrm>
          </p:grpSpPr>
          <p:sp>
            <p:nvSpPr>
              <p:cNvPr id="14" name="六边形 7">
                <a:extLst>
                  <a:ext uri="{FF2B5EF4-FFF2-40B4-BE49-F238E27FC236}">
                    <a16:creationId xmlns:a16="http://schemas.microsoft.com/office/drawing/2014/main" id="{896B1F53-029B-4FB0-AA25-C28F6D9776A8}"/>
                  </a:ext>
                </a:extLst>
              </p:cNvPr>
              <p:cNvSpPr/>
              <p:nvPr/>
            </p:nvSpPr>
            <p:spPr>
              <a:xfrm>
                <a:off x="6059977" y="1120853"/>
                <a:ext cx="1723281" cy="14659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High-k scattering laser design for NSTX-U</a:t>
                </a:r>
                <a:endParaRPr lang="zh-CN" altLang="en-US" u="sng" dirty="0"/>
              </a:p>
            </p:txBody>
          </p:sp>
          <p:sp>
            <p:nvSpPr>
              <p:cNvPr id="15" name="六边形 11">
                <a:extLst>
                  <a:ext uri="{FF2B5EF4-FFF2-40B4-BE49-F238E27FC236}">
                    <a16:creationId xmlns:a16="http://schemas.microsoft.com/office/drawing/2014/main" id="{0CEC9ED8-E24E-4B58-83D8-73572782FCE7}"/>
                  </a:ext>
                </a:extLst>
              </p:cNvPr>
              <p:cNvSpPr/>
              <p:nvPr/>
            </p:nvSpPr>
            <p:spPr>
              <a:xfrm>
                <a:off x="6020615" y="2884802"/>
                <a:ext cx="1802003" cy="14659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RF board design for CTS on BEST </a:t>
                </a:r>
                <a:endParaRPr lang="zh-CN" altLang="en-US" dirty="0"/>
              </a:p>
            </p:txBody>
          </p:sp>
          <p:sp>
            <p:nvSpPr>
              <p:cNvPr id="16" name="六边形 13">
                <a:extLst>
                  <a:ext uri="{FF2B5EF4-FFF2-40B4-BE49-F238E27FC236}">
                    <a16:creationId xmlns:a16="http://schemas.microsoft.com/office/drawing/2014/main" id="{8E268464-CBE9-413B-81EA-B2A72360A779}"/>
                  </a:ext>
                </a:extLst>
              </p:cNvPr>
              <p:cNvSpPr/>
              <p:nvPr/>
            </p:nvSpPr>
            <p:spPr>
              <a:xfrm>
                <a:off x="7522899" y="1921021"/>
                <a:ext cx="1723280" cy="1507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1D FDTD simulation in plasma</a:t>
                </a:r>
                <a:endParaRPr lang="zh-CN" altLang="en-US" sz="1600" dirty="0"/>
              </a:p>
            </p:txBody>
          </p:sp>
        </p:grpSp>
      </p:grpSp>
      <p:pic>
        <p:nvPicPr>
          <p:cNvPr id="17" name="Picture 16">
            <a:extLst>
              <a:ext uri="{FF2B5EF4-FFF2-40B4-BE49-F238E27FC236}">
                <a16:creationId xmlns:a16="http://schemas.microsoft.com/office/drawing/2014/main" id="{7930D295-FEFE-405F-A060-C4B65AFC08F3}"/>
              </a:ext>
            </a:extLst>
          </p:cNvPr>
          <p:cNvPicPr>
            <a:picLocks noChangeAspect="1"/>
          </p:cNvPicPr>
          <p:nvPr/>
        </p:nvPicPr>
        <p:blipFill>
          <a:blip r:embed="rId5"/>
          <a:stretch>
            <a:fillRect/>
          </a:stretch>
        </p:blipFill>
        <p:spPr>
          <a:xfrm>
            <a:off x="550978" y="1221290"/>
            <a:ext cx="1460513" cy="1948797"/>
          </a:xfrm>
          <a:prstGeom prst="rect">
            <a:avLst/>
          </a:prstGeom>
        </p:spPr>
      </p:pic>
      <p:pic>
        <p:nvPicPr>
          <p:cNvPr id="18" name="Picture 17">
            <a:extLst>
              <a:ext uri="{FF2B5EF4-FFF2-40B4-BE49-F238E27FC236}">
                <a16:creationId xmlns:a16="http://schemas.microsoft.com/office/drawing/2014/main" id="{ED1EF4C2-CCFF-483E-8B85-0A16417C54B1}"/>
              </a:ext>
            </a:extLst>
          </p:cNvPr>
          <p:cNvPicPr>
            <a:picLocks noChangeAspect="1"/>
          </p:cNvPicPr>
          <p:nvPr/>
        </p:nvPicPr>
        <p:blipFill>
          <a:blip r:embed="rId6"/>
          <a:stretch>
            <a:fillRect/>
          </a:stretch>
        </p:blipFill>
        <p:spPr>
          <a:xfrm>
            <a:off x="7787023" y="1387457"/>
            <a:ext cx="4052252" cy="2319135"/>
          </a:xfrm>
          <a:prstGeom prst="rect">
            <a:avLst/>
          </a:prstGeom>
        </p:spPr>
      </p:pic>
      <p:sp>
        <p:nvSpPr>
          <p:cNvPr id="19" name="TextBox 18">
            <a:extLst>
              <a:ext uri="{FF2B5EF4-FFF2-40B4-BE49-F238E27FC236}">
                <a16:creationId xmlns:a16="http://schemas.microsoft.com/office/drawing/2014/main" id="{469E6892-73A4-4E24-BAF5-A3E576C3C91D}"/>
              </a:ext>
            </a:extLst>
          </p:cNvPr>
          <p:cNvSpPr txBox="1"/>
          <p:nvPr/>
        </p:nvSpPr>
        <p:spPr>
          <a:xfrm>
            <a:off x="9167703" y="681241"/>
            <a:ext cx="1758208" cy="369332"/>
          </a:xfrm>
          <a:prstGeom prst="rect">
            <a:avLst/>
          </a:prstGeom>
          <a:noFill/>
        </p:spPr>
        <p:txBody>
          <a:bodyPr wrap="square" rtlCol="0">
            <a:spAutoFit/>
          </a:bodyPr>
          <a:lstStyle/>
          <a:p>
            <a:r>
              <a:rPr lang="en-US" dirty="0"/>
              <a:t>From 2024-2025</a:t>
            </a:r>
          </a:p>
        </p:txBody>
      </p:sp>
      <p:pic>
        <p:nvPicPr>
          <p:cNvPr id="20" name="Picture 19">
            <a:extLst>
              <a:ext uri="{FF2B5EF4-FFF2-40B4-BE49-F238E27FC236}">
                <a16:creationId xmlns:a16="http://schemas.microsoft.com/office/drawing/2014/main" id="{EB806853-4EF2-4EAD-98F8-7F2E288B13F2}"/>
              </a:ext>
            </a:extLst>
          </p:cNvPr>
          <p:cNvPicPr>
            <a:picLocks noChangeAspect="1"/>
          </p:cNvPicPr>
          <p:nvPr/>
        </p:nvPicPr>
        <p:blipFill>
          <a:blip r:embed="rId7"/>
          <a:stretch>
            <a:fillRect/>
          </a:stretch>
        </p:blipFill>
        <p:spPr>
          <a:xfrm>
            <a:off x="9778820" y="4267419"/>
            <a:ext cx="2545785" cy="1909339"/>
          </a:xfrm>
          <a:prstGeom prst="rect">
            <a:avLst/>
          </a:prstGeom>
        </p:spPr>
      </p:pic>
      <p:pic>
        <p:nvPicPr>
          <p:cNvPr id="29" name="USPR@B=0">
            <a:hlinkClick r:id="" action="ppaction://media"/>
            <a:extLst>
              <a:ext uri="{FF2B5EF4-FFF2-40B4-BE49-F238E27FC236}">
                <a16:creationId xmlns:a16="http://schemas.microsoft.com/office/drawing/2014/main" id="{1E49BEA4-9E85-4E74-8DFD-043F3336E28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725285" y="4290278"/>
            <a:ext cx="3051867" cy="1735198"/>
          </a:xfrm>
          <a:prstGeom prst="rect">
            <a:avLst/>
          </a:prstGeom>
        </p:spPr>
      </p:pic>
      <p:sp>
        <p:nvSpPr>
          <p:cNvPr id="30" name="TextBox 29">
            <a:extLst>
              <a:ext uri="{FF2B5EF4-FFF2-40B4-BE49-F238E27FC236}">
                <a16:creationId xmlns:a16="http://schemas.microsoft.com/office/drawing/2014/main" id="{8F786BC5-B9B6-4CBE-9001-492F50B870F1}"/>
              </a:ext>
            </a:extLst>
          </p:cNvPr>
          <p:cNvSpPr txBox="1"/>
          <p:nvPr/>
        </p:nvSpPr>
        <p:spPr>
          <a:xfrm>
            <a:off x="8185296" y="5988056"/>
            <a:ext cx="560188" cy="369332"/>
          </a:xfrm>
          <a:prstGeom prst="rect">
            <a:avLst/>
          </a:prstGeom>
          <a:noFill/>
        </p:spPr>
        <p:txBody>
          <a:bodyPr wrap="square" rtlCol="0">
            <a:spAutoFit/>
          </a:bodyPr>
          <a:lstStyle/>
          <a:p>
            <a:r>
              <a:rPr lang="en-US" dirty="0"/>
              <a:t>z/m</a:t>
            </a:r>
          </a:p>
        </p:txBody>
      </p:sp>
      <p:sp>
        <p:nvSpPr>
          <p:cNvPr id="31" name="TextBox 30">
            <a:extLst>
              <a:ext uri="{FF2B5EF4-FFF2-40B4-BE49-F238E27FC236}">
                <a16:creationId xmlns:a16="http://schemas.microsoft.com/office/drawing/2014/main" id="{24F991FD-492F-447F-A2FB-A6877CC5BC62}"/>
              </a:ext>
            </a:extLst>
          </p:cNvPr>
          <p:cNvSpPr txBox="1"/>
          <p:nvPr/>
        </p:nvSpPr>
        <p:spPr>
          <a:xfrm>
            <a:off x="6613508" y="5022970"/>
            <a:ext cx="261058" cy="369332"/>
          </a:xfrm>
          <a:prstGeom prst="rect">
            <a:avLst/>
          </a:prstGeom>
          <a:noFill/>
        </p:spPr>
        <p:txBody>
          <a:bodyPr wrap="square" rtlCol="0">
            <a:spAutoFit/>
          </a:bodyPr>
          <a:lstStyle/>
          <a:p>
            <a:r>
              <a:rPr lang="en-US" dirty="0"/>
              <a:t>E</a:t>
            </a:r>
          </a:p>
        </p:txBody>
      </p:sp>
      <p:pic>
        <p:nvPicPr>
          <p:cNvPr id="32" name="Picture 31">
            <a:extLst>
              <a:ext uri="{FF2B5EF4-FFF2-40B4-BE49-F238E27FC236}">
                <a16:creationId xmlns:a16="http://schemas.microsoft.com/office/drawing/2014/main" id="{34B37FD3-B40A-4889-9285-ABB31861B239}"/>
              </a:ext>
            </a:extLst>
          </p:cNvPr>
          <p:cNvPicPr>
            <a:picLocks noChangeAspect="1"/>
          </p:cNvPicPr>
          <p:nvPr/>
        </p:nvPicPr>
        <p:blipFill rotWithShape="1">
          <a:blip r:embed="rId9">
            <a:clrChange>
              <a:clrFrom>
                <a:srgbClr val="FFFFFF"/>
              </a:clrFrom>
              <a:clrTo>
                <a:srgbClr val="FFFFFF">
                  <a:alpha val="0"/>
                </a:srgbClr>
              </a:clrTo>
            </a:clrChange>
          </a:blip>
          <a:srcRect l="12825" t="6441" r="4712" b="11589"/>
          <a:stretch/>
        </p:blipFill>
        <p:spPr>
          <a:xfrm>
            <a:off x="7111843" y="4390574"/>
            <a:ext cx="2528831" cy="1437816"/>
          </a:xfrm>
          <a:prstGeom prst="rect">
            <a:avLst/>
          </a:prstGeom>
        </p:spPr>
      </p:pic>
      <p:pic>
        <p:nvPicPr>
          <p:cNvPr id="33" name="Picture 32">
            <a:extLst>
              <a:ext uri="{FF2B5EF4-FFF2-40B4-BE49-F238E27FC236}">
                <a16:creationId xmlns:a16="http://schemas.microsoft.com/office/drawing/2014/main" id="{13512237-5AC6-4A64-B46C-23A9FD96645F}"/>
              </a:ext>
            </a:extLst>
          </p:cNvPr>
          <p:cNvPicPr>
            <a:picLocks noChangeAspect="1"/>
          </p:cNvPicPr>
          <p:nvPr/>
        </p:nvPicPr>
        <p:blipFill>
          <a:blip r:embed="rId10"/>
          <a:stretch>
            <a:fillRect/>
          </a:stretch>
        </p:blipFill>
        <p:spPr>
          <a:xfrm>
            <a:off x="279468" y="3229647"/>
            <a:ext cx="2775113" cy="3327988"/>
          </a:xfrm>
          <a:prstGeom prst="rect">
            <a:avLst/>
          </a:prstGeom>
        </p:spPr>
      </p:pic>
      <p:sp>
        <p:nvSpPr>
          <p:cNvPr id="34" name="TextBox 33">
            <a:extLst>
              <a:ext uri="{FF2B5EF4-FFF2-40B4-BE49-F238E27FC236}">
                <a16:creationId xmlns:a16="http://schemas.microsoft.com/office/drawing/2014/main" id="{28AE05D2-A62B-4C14-B0E9-F3790A678E63}"/>
              </a:ext>
            </a:extLst>
          </p:cNvPr>
          <p:cNvSpPr txBox="1"/>
          <p:nvPr/>
        </p:nvSpPr>
        <p:spPr>
          <a:xfrm>
            <a:off x="7396798" y="3958625"/>
            <a:ext cx="4052252" cy="369332"/>
          </a:xfrm>
          <a:prstGeom prst="rect">
            <a:avLst/>
          </a:prstGeom>
          <a:noFill/>
        </p:spPr>
        <p:txBody>
          <a:bodyPr wrap="square" rtlCol="0">
            <a:spAutoFit/>
          </a:bodyPr>
          <a:lstStyle/>
          <a:p>
            <a:r>
              <a:rPr lang="en-US" dirty="0"/>
              <a:t>Ultra Short Plus Reflectometry simulation</a:t>
            </a:r>
          </a:p>
        </p:txBody>
      </p:sp>
      <p:pic>
        <p:nvPicPr>
          <p:cNvPr id="35" name="Picture 34">
            <a:extLst>
              <a:ext uri="{FF2B5EF4-FFF2-40B4-BE49-F238E27FC236}">
                <a16:creationId xmlns:a16="http://schemas.microsoft.com/office/drawing/2014/main" id="{39616580-8F71-408F-912F-0D877D255D3D}"/>
              </a:ext>
            </a:extLst>
          </p:cNvPr>
          <p:cNvPicPr>
            <a:picLocks noChangeAspect="1"/>
          </p:cNvPicPr>
          <p:nvPr/>
        </p:nvPicPr>
        <p:blipFill>
          <a:blip r:embed="rId11"/>
          <a:stretch>
            <a:fillRect/>
          </a:stretch>
        </p:blipFill>
        <p:spPr>
          <a:xfrm>
            <a:off x="3382264" y="4893274"/>
            <a:ext cx="2687656" cy="1465779"/>
          </a:xfrm>
          <a:prstGeom prst="rect">
            <a:avLst/>
          </a:prstGeom>
        </p:spPr>
      </p:pic>
      <p:sp>
        <p:nvSpPr>
          <p:cNvPr id="36" name="TextBox 35">
            <a:extLst>
              <a:ext uri="{FF2B5EF4-FFF2-40B4-BE49-F238E27FC236}">
                <a16:creationId xmlns:a16="http://schemas.microsoft.com/office/drawing/2014/main" id="{A6A4016C-F756-48BF-87C5-3392DD27E998}"/>
              </a:ext>
            </a:extLst>
          </p:cNvPr>
          <p:cNvSpPr txBox="1"/>
          <p:nvPr/>
        </p:nvSpPr>
        <p:spPr>
          <a:xfrm>
            <a:off x="6874566" y="6339654"/>
            <a:ext cx="4574484" cy="369332"/>
          </a:xfrm>
          <a:prstGeom prst="rect">
            <a:avLst/>
          </a:prstGeom>
          <a:noFill/>
        </p:spPr>
        <p:txBody>
          <a:bodyPr wrap="square" rtlCol="0">
            <a:spAutoFit/>
          </a:bodyPr>
          <a:lstStyle/>
          <a:p>
            <a:r>
              <a:rPr lang="en-US" dirty="0"/>
              <a:t>Software:  KiCAD, Python, LabVIEW</a:t>
            </a:r>
          </a:p>
        </p:txBody>
      </p:sp>
    </p:spTree>
    <p:extLst>
      <p:ext uri="{BB962C8B-B14F-4D97-AF65-F5344CB8AC3E}">
        <p14:creationId xmlns:p14="http://schemas.microsoft.com/office/powerpoint/2010/main" val="938636498"/>
      </p:ext>
    </p:extLst>
  </p:cSld>
  <p:clrMapOvr>
    <a:masterClrMapping/>
  </p:clrMapOvr>
  <p:timing>
    <p:tnLst>
      <p:par>
        <p:cTn id="1" dur="indefinite" restart="never" nodeType="tmRoot">
          <p:childTnLst>
            <p:par>
              <p:cTn id="2"/>
            </p:par>
            <p:video>
              <p:cMediaNode vol="80000">
                <p:cTn id="3" fill="hold" display="0">
                  <p:stCondLst>
                    <p:cond delay="indefinite"/>
                  </p:stCondLst>
                </p:cTn>
                <p:tgtEl>
                  <p:spTgt spid="2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E748B-B125-46A7-89A5-227E88AED154}"/>
              </a:ext>
            </a:extLst>
          </p:cNvPr>
          <p:cNvSpPr>
            <a:spLocks noGrp="1"/>
          </p:cNvSpPr>
          <p:nvPr>
            <p:ph type="title"/>
          </p:nvPr>
        </p:nvSpPr>
        <p:spPr>
          <a:xfrm>
            <a:off x="108284" y="76367"/>
            <a:ext cx="5916070" cy="1325563"/>
          </a:xfrm>
        </p:spPr>
        <p:txBody>
          <a:bodyPr/>
          <a:lstStyle/>
          <a:p>
            <a:r>
              <a:rPr lang="en-US" dirty="0"/>
              <a:t>Part of Publishing P</a:t>
            </a:r>
            <a:r>
              <a:rPr lang="en-US" altLang="zh-CN" dirty="0"/>
              <a:t>apers </a:t>
            </a:r>
            <a:endParaRPr lang="en-US" dirty="0"/>
          </a:p>
        </p:txBody>
      </p:sp>
      <p:graphicFrame>
        <p:nvGraphicFramePr>
          <p:cNvPr id="12" name="Table 11">
            <a:extLst>
              <a:ext uri="{FF2B5EF4-FFF2-40B4-BE49-F238E27FC236}">
                <a16:creationId xmlns:a16="http://schemas.microsoft.com/office/drawing/2014/main" id="{6FFFA5FD-17C0-4259-8861-45D1D9A6DAFC}"/>
              </a:ext>
            </a:extLst>
          </p:cNvPr>
          <p:cNvGraphicFramePr>
            <a:graphicFrameLocks noGrp="1"/>
          </p:cNvGraphicFramePr>
          <p:nvPr>
            <p:extLst>
              <p:ext uri="{D42A27DB-BD31-4B8C-83A1-F6EECF244321}">
                <p14:modId xmlns:p14="http://schemas.microsoft.com/office/powerpoint/2010/main" val="3657776094"/>
              </p:ext>
            </p:extLst>
          </p:nvPr>
        </p:nvGraphicFramePr>
        <p:xfrm>
          <a:off x="632095" y="2185509"/>
          <a:ext cx="10515600" cy="1828800"/>
        </p:xfrm>
        <a:graphic>
          <a:graphicData uri="http://schemas.openxmlformats.org/drawingml/2006/table">
            <a:tbl>
              <a:tblPr/>
              <a:tblGrid>
                <a:gridCol w="2628900">
                  <a:extLst>
                    <a:ext uri="{9D8B030D-6E8A-4147-A177-3AD203B41FA5}">
                      <a16:colId xmlns:a16="http://schemas.microsoft.com/office/drawing/2014/main" val="2402697500"/>
                    </a:ext>
                  </a:extLst>
                </a:gridCol>
                <a:gridCol w="2628900">
                  <a:extLst>
                    <a:ext uri="{9D8B030D-6E8A-4147-A177-3AD203B41FA5}">
                      <a16:colId xmlns:a16="http://schemas.microsoft.com/office/drawing/2014/main" val="3221908195"/>
                    </a:ext>
                  </a:extLst>
                </a:gridCol>
                <a:gridCol w="2628900">
                  <a:extLst>
                    <a:ext uri="{9D8B030D-6E8A-4147-A177-3AD203B41FA5}">
                      <a16:colId xmlns:a16="http://schemas.microsoft.com/office/drawing/2014/main" val="2985005515"/>
                    </a:ext>
                  </a:extLst>
                </a:gridCol>
                <a:gridCol w="2628900">
                  <a:extLst>
                    <a:ext uri="{9D8B030D-6E8A-4147-A177-3AD203B41FA5}">
                      <a16:colId xmlns:a16="http://schemas.microsoft.com/office/drawing/2014/main" val="2975826015"/>
                    </a:ext>
                  </a:extLst>
                </a:gridCol>
              </a:tblGrid>
              <a:tr h="0">
                <a:tc>
                  <a:txBody>
                    <a:bodyPr/>
                    <a:lstStyle/>
                    <a:p>
                      <a:r>
                        <a:rPr lang="en-US"/>
                        <a:t>Facility</a:t>
                      </a:r>
                    </a:p>
                  </a:txBody>
                  <a:tcPr anchor="ctr">
                    <a:lnL>
                      <a:noFill/>
                    </a:lnL>
                    <a:lnR>
                      <a:noFill/>
                    </a:lnR>
                    <a:lnT>
                      <a:noFill/>
                    </a:lnT>
                    <a:lnB>
                      <a:noFill/>
                    </a:lnB>
                  </a:tcPr>
                </a:tc>
                <a:tc>
                  <a:txBody>
                    <a:bodyPr/>
                    <a:lstStyle/>
                    <a:p>
                      <a:r>
                        <a:rPr lang="en-US"/>
                        <a:t>Diagnostic</a:t>
                      </a:r>
                    </a:p>
                  </a:txBody>
                  <a:tcPr anchor="ctr">
                    <a:lnL>
                      <a:noFill/>
                    </a:lnL>
                    <a:lnR>
                      <a:noFill/>
                    </a:lnR>
                    <a:lnT>
                      <a:noFill/>
                    </a:lnT>
                    <a:lnB>
                      <a:noFill/>
                    </a:lnB>
                  </a:tcPr>
                </a:tc>
                <a:tc>
                  <a:txBody>
                    <a:bodyPr/>
                    <a:lstStyle/>
                    <a:p>
                      <a:r>
                        <a:rPr lang="en-US"/>
                        <a:t>Contribution</a:t>
                      </a:r>
                    </a:p>
                  </a:txBody>
                  <a:tcPr anchor="ctr">
                    <a:lnL>
                      <a:noFill/>
                    </a:lnL>
                    <a:lnR>
                      <a:noFill/>
                    </a:lnR>
                    <a:lnT>
                      <a:noFill/>
                    </a:lnT>
                    <a:lnB>
                      <a:noFill/>
                    </a:lnB>
                  </a:tcPr>
                </a:tc>
                <a:tc>
                  <a:txBody>
                    <a:bodyPr/>
                    <a:lstStyle/>
                    <a:p>
                      <a:r>
                        <a:rPr lang="en-US"/>
                        <a:t>Publication</a:t>
                      </a:r>
                    </a:p>
                  </a:txBody>
                  <a:tcPr anchor="ctr">
                    <a:lnL>
                      <a:noFill/>
                    </a:lnL>
                    <a:lnR>
                      <a:noFill/>
                    </a:lnR>
                    <a:lnT>
                      <a:noFill/>
                    </a:lnT>
                    <a:lnB>
                      <a:noFill/>
                    </a:lnB>
                  </a:tcPr>
                </a:tc>
                <a:extLst>
                  <a:ext uri="{0D108BD9-81ED-4DB2-BD59-A6C34878D82A}">
                    <a16:rowId xmlns:a16="http://schemas.microsoft.com/office/drawing/2014/main" val="3831956307"/>
                  </a:ext>
                </a:extLst>
              </a:tr>
              <a:tr h="0">
                <a:tc>
                  <a:txBody>
                    <a:bodyPr/>
                    <a:lstStyle/>
                    <a:p>
                      <a:r>
                        <a:rPr lang="en-US" dirty="0"/>
                        <a:t>EAST</a:t>
                      </a:r>
                    </a:p>
                  </a:txBody>
                  <a:tcPr anchor="ctr">
                    <a:lnL>
                      <a:noFill/>
                    </a:lnL>
                    <a:lnR>
                      <a:noFill/>
                    </a:lnR>
                    <a:lnT>
                      <a:noFill/>
                    </a:lnT>
                    <a:lnB>
                      <a:noFill/>
                    </a:lnB>
                  </a:tcPr>
                </a:tc>
                <a:tc>
                  <a:txBody>
                    <a:bodyPr/>
                    <a:lstStyle/>
                    <a:p>
                      <a:r>
                        <a:rPr lang="en-US" dirty="0"/>
                        <a:t>ECEI/MIR</a:t>
                      </a:r>
                    </a:p>
                  </a:txBody>
                  <a:tcPr anchor="ctr">
                    <a:lnL>
                      <a:noFill/>
                    </a:lnL>
                    <a:lnR>
                      <a:noFill/>
                    </a:lnR>
                    <a:lnT>
                      <a:noFill/>
                    </a:lnT>
                    <a:lnB>
                      <a:noFill/>
                    </a:lnB>
                  </a:tcPr>
                </a:tc>
                <a:tc>
                  <a:txBody>
                    <a:bodyPr/>
                    <a:lstStyle/>
                    <a:p>
                      <a:r>
                        <a:rPr lang="en-US" dirty="0"/>
                        <a:t>Synthetic/Data analysis</a:t>
                      </a:r>
                    </a:p>
                  </a:txBody>
                  <a:tcPr anchor="ctr">
                    <a:lnL>
                      <a:noFill/>
                    </a:lnL>
                    <a:lnR>
                      <a:noFill/>
                    </a:lnR>
                    <a:lnT>
                      <a:noFill/>
                    </a:lnT>
                    <a:lnB>
                      <a:noFill/>
                    </a:lnB>
                  </a:tcPr>
                </a:tc>
                <a:tc>
                  <a:txBody>
                    <a:bodyPr/>
                    <a:lstStyle/>
                    <a:p>
                      <a:r>
                        <a:rPr lang="en-US" dirty="0"/>
                        <a:t>PST, RSI</a:t>
                      </a:r>
                    </a:p>
                  </a:txBody>
                  <a:tcPr anchor="ctr">
                    <a:lnL>
                      <a:noFill/>
                    </a:lnL>
                    <a:lnR>
                      <a:noFill/>
                    </a:lnR>
                    <a:lnT>
                      <a:noFill/>
                    </a:lnT>
                    <a:lnB>
                      <a:noFill/>
                    </a:lnB>
                  </a:tcPr>
                </a:tc>
                <a:extLst>
                  <a:ext uri="{0D108BD9-81ED-4DB2-BD59-A6C34878D82A}">
                    <a16:rowId xmlns:a16="http://schemas.microsoft.com/office/drawing/2014/main" val="611965754"/>
                  </a:ext>
                </a:extLst>
              </a:tr>
              <a:tr h="0">
                <a:tc>
                  <a:txBody>
                    <a:bodyPr/>
                    <a:lstStyle/>
                    <a:p>
                      <a:r>
                        <a:rPr lang="en-US"/>
                        <a:t>NSTX-U</a:t>
                      </a:r>
                    </a:p>
                  </a:txBody>
                  <a:tcPr anchor="ctr">
                    <a:lnL>
                      <a:noFill/>
                    </a:lnL>
                    <a:lnR>
                      <a:noFill/>
                    </a:lnR>
                    <a:lnT>
                      <a:noFill/>
                    </a:lnT>
                    <a:lnB>
                      <a:noFill/>
                    </a:lnB>
                  </a:tcPr>
                </a:tc>
                <a:tc>
                  <a:txBody>
                    <a:bodyPr/>
                    <a:lstStyle/>
                    <a:p>
                      <a:r>
                        <a:rPr lang="en-US" dirty="0"/>
                        <a:t>High-k Scattering</a:t>
                      </a:r>
                    </a:p>
                  </a:txBody>
                  <a:tcPr anchor="ctr">
                    <a:lnL>
                      <a:noFill/>
                    </a:lnL>
                    <a:lnR>
                      <a:noFill/>
                    </a:lnR>
                    <a:lnT>
                      <a:noFill/>
                    </a:lnT>
                    <a:lnB>
                      <a:noFill/>
                    </a:lnB>
                  </a:tcPr>
                </a:tc>
                <a:tc>
                  <a:txBody>
                    <a:bodyPr/>
                    <a:lstStyle/>
                    <a:p>
                      <a:r>
                        <a:rPr lang="en-US" dirty="0"/>
                        <a:t>Laser development</a:t>
                      </a:r>
                    </a:p>
                  </a:txBody>
                  <a:tcPr anchor="ctr">
                    <a:lnL>
                      <a:noFill/>
                    </a:lnL>
                    <a:lnR>
                      <a:noFill/>
                    </a:lnR>
                    <a:lnT>
                      <a:noFill/>
                    </a:lnT>
                    <a:lnB>
                      <a:noFill/>
                    </a:lnB>
                  </a:tcPr>
                </a:tc>
                <a:tc>
                  <a:txBody>
                    <a:bodyPr/>
                    <a:lstStyle/>
                    <a:p>
                      <a:r>
                        <a:rPr lang="en-US" dirty="0"/>
                        <a:t>RSI 2025 (Second review)</a:t>
                      </a:r>
                    </a:p>
                  </a:txBody>
                  <a:tcPr anchor="ctr">
                    <a:lnL>
                      <a:noFill/>
                    </a:lnL>
                    <a:lnR>
                      <a:noFill/>
                    </a:lnR>
                    <a:lnT>
                      <a:noFill/>
                    </a:lnT>
                    <a:lnB>
                      <a:noFill/>
                    </a:lnB>
                  </a:tcPr>
                </a:tc>
                <a:extLst>
                  <a:ext uri="{0D108BD9-81ED-4DB2-BD59-A6C34878D82A}">
                    <a16:rowId xmlns:a16="http://schemas.microsoft.com/office/drawing/2014/main" val="3189389924"/>
                  </a:ext>
                </a:extLst>
              </a:tr>
              <a:tr h="0">
                <a:tc>
                  <a:txBody>
                    <a:bodyPr/>
                    <a:lstStyle/>
                    <a:p>
                      <a:r>
                        <a:rPr lang="en-US" dirty="0"/>
                        <a:t>DIII-D</a:t>
                      </a:r>
                    </a:p>
                  </a:txBody>
                  <a:tcPr anchor="ctr">
                    <a:lnL>
                      <a:noFill/>
                    </a:lnL>
                    <a:lnR>
                      <a:noFill/>
                    </a:lnR>
                    <a:lnT>
                      <a:noFill/>
                    </a:lnT>
                    <a:lnB>
                      <a:noFill/>
                    </a:lnB>
                  </a:tcPr>
                </a:tc>
                <a:tc>
                  <a:txBody>
                    <a:bodyPr/>
                    <a:lstStyle/>
                    <a:p>
                      <a:r>
                        <a:rPr lang="en-US" dirty="0"/>
                        <a:t>ECEI/MIR</a:t>
                      </a:r>
                    </a:p>
                  </a:txBody>
                  <a:tcPr anchor="ctr">
                    <a:lnL>
                      <a:noFill/>
                    </a:lnL>
                    <a:lnR>
                      <a:noFill/>
                    </a:lnR>
                    <a:lnT>
                      <a:noFill/>
                    </a:lnT>
                    <a:lnB>
                      <a:noFill/>
                    </a:lnB>
                  </a:tcPr>
                </a:tc>
                <a:tc>
                  <a:txBody>
                    <a:bodyPr/>
                    <a:lstStyle/>
                    <a:p>
                      <a:r>
                        <a:rPr lang="en-US" dirty="0"/>
                        <a:t>Simulation/data analysis</a:t>
                      </a:r>
                    </a:p>
                  </a:txBody>
                  <a:tcPr anchor="ctr">
                    <a:lnL>
                      <a:noFill/>
                    </a:lnL>
                    <a:lnR>
                      <a:noFill/>
                    </a:lnR>
                    <a:lnT>
                      <a:noFill/>
                    </a:lnT>
                    <a:lnB>
                      <a:noFill/>
                    </a:lnB>
                  </a:tcPr>
                </a:tc>
                <a:tc>
                  <a:txBody>
                    <a:bodyPr/>
                    <a:lstStyle/>
                    <a:p>
                      <a:r>
                        <a:rPr lang="en-US" dirty="0"/>
                        <a:t>JPP 2024</a:t>
                      </a:r>
                    </a:p>
                  </a:txBody>
                  <a:tcPr anchor="ctr">
                    <a:lnL>
                      <a:noFill/>
                    </a:lnL>
                    <a:lnR>
                      <a:noFill/>
                    </a:lnR>
                    <a:lnT>
                      <a:noFill/>
                    </a:lnT>
                    <a:lnB>
                      <a:noFill/>
                    </a:lnB>
                  </a:tcPr>
                </a:tc>
                <a:extLst>
                  <a:ext uri="{0D108BD9-81ED-4DB2-BD59-A6C34878D82A}">
                    <a16:rowId xmlns:a16="http://schemas.microsoft.com/office/drawing/2014/main" val="3688807191"/>
                  </a:ext>
                </a:extLst>
              </a:tr>
              <a:tr h="0">
                <a:tc>
                  <a:txBody>
                    <a:bodyPr/>
                    <a:lstStyle/>
                    <a:p>
                      <a:r>
                        <a:rPr lang="en-US" dirty="0"/>
                        <a:t>BEST</a:t>
                      </a:r>
                    </a:p>
                  </a:txBody>
                  <a:tcPr anchor="ctr">
                    <a:lnL>
                      <a:noFill/>
                    </a:lnL>
                    <a:lnR>
                      <a:noFill/>
                    </a:lnR>
                    <a:lnT>
                      <a:noFill/>
                    </a:lnT>
                    <a:lnB>
                      <a:noFill/>
                    </a:lnB>
                  </a:tcPr>
                </a:tc>
                <a:tc>
                  <a:txBody>
                    <a:bodyPr/>
                    <a:lstStyle/>
                    <a:p>
                      <a:r>
                        <a:rPr lang="en-US" dirty="0"/>
                        <a:t>CTS</a:t>
                      </a:r>
                    </a:p>
                  </a:txBody>
                  <a:tcPr anchor="ctr">
                    <a:lnL>
                      <a:noFill/>
                    </a:lnL>
                    <a:lnR>
                      <a:noFill/>
                    </a:lnR>
                    <a:lnT>
                      <a:noFill/>
                    </a:lnT>
                    <a:lnB>
                      <a:noFill/>
                    </a:lnB>
                  </a:tcPr>
                </a:tc>
                <a:tc>
                  <a:txBody>
                    <a:bodyPr/>
                    <a:lstStyle/>
                    <a:p>
                      <a:r>
                        <a:rPr lang="en-US" dirty="0"/>
                        <a:t>RF board design</a:t>
                      </a:r>
                    </a:p>
                  </a:txBody>
                  <a:tcPr anchor="ctr">
                    <a:lnL>
                      <a:noFill/>
                    </a:lnL>
                    <a:lnR>
                      <a:noFill/>
                    </a:lnR>
                    <a:lnT>
                      <a:noFill/>
                    </a:lnT>
                    <a:lnB>
                      <a:noFill/>
                    </a:lnB>
                  </a:tcPr>
                </a:tc>
                <a:tc>
                  <a:txBody>
                    <a:bodyPr/>
                    <a:lstStyle/>
                    <a:p>
                      <a:r>
                        <a:rPr lang="en-US" dirty="0"/>
                        <a:t>/</a:t>
                      </a:r>
                    </a:p>
                  </a:txBody>
                  <a:tcPr anchor="ctr">
                    <a:lnL>
                      <a:noFill/>
                    </a:lnL>
                    <a:lnR>
                      <a:noFill/>
                    </a:lnR>
                    <a:lnT>
                      <a:noFill/>
                    </a:lnT>
                    <a:lnB>
                      <a:noFill/>
                    </a:lnB>
                  </a:tcPr>
                </a:tc>
                <a:extLst>
                  <a:ext uri="{0D108BD9-81ED-4DB2-BD59-A6C34878D82A}">
                    <a16:rowId xmlns:a16="http://schemas.microsoft.com/office/drawing/2014/main" val="3391020563"/>
                  </a:ext>
                </a:extLst>
              </a:tr>
            </a:tbl>
          </a:graphicData>
        </a:graphic>
      </p:graphicFrame>
    </p:spTree>
    <p:extLst>
      <p:ext uri="{BB962C8B-B14F-4D97-AF65-F5344CB8AC3E}">
        <p14:creationId xmlns:p14="http://schemas.microsoft.com/office/powerpoint/2010/main" val="352185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A74013-2A8A-457C-8D5E-07647D880D1A}"/>
              </a:ext>
            </a:extLst>
          </p:cNvPr>
          <p:cNvSpPr>
            <a:spLocks noGrp="1"/>
          </p:cNvSpPr>
          <p:nvPr>
            <p:ph idx="1"/>
          </p:nvPr>
        </p:nvSpPr>
        <p:spPr>
          <a:xfrm>
            <a:off x="623048" y="835921"/>
            <a:ext cx="10704754" cy="4618206"/>
          </a:xfrm>
        </p:spPr>
        <p:txBody>
          <a:bodyPr>
            <a:normAutofit/>
          </a:bodyPr>
          <a:lstStyle/>
          <a:p>
            <a:pPr marL="0" indent="0">
              <a:buNone/>
            </a:pPr>
            <a:r>
              <a:rPr lang="en-US" dirty="0"/>
              <a:t>My unique skills:</a:t>
            </a:r>
          </a:p>
          <a:p>
            <a:r>
              <a:rPr lang="en-US" dirty="0"/>
              <a:t>Experience bridging simulation and experiment (FIReTIP, ECEI,USPR)</a:t>
            </a:r>
          </a:p>
          <a:p>
            <a:r>
              <a:rPr lang="en-US" dirty="0"/>
              <a:t>Active involvement in the development of various plasma diagnostic systems.(ECEI, MIR, USPR, High-k scattering system, FIReTIP)</a:t>
            </a:r>
          </a:p>
          <a:p>
            <a:r>
              <a:rPr lang="en-US" dirty="0"/>
              <a:t>Strong expertise in plasma simulation.(Kinetic simulation for runaway electron, FDTD, Synthetic diagnostic for ECEI  and 3D Ray-tracing code)</a:t>
            </a:r>
          </a:p>
          <a:p>
            <a:r>
              <a:rPr lang="en-US" dirty="0"/>
              <a:t>Abundant experience on data analysis </a:t>
            </a:r>
          </a:p>
          <a:p>
            <a:pPr marL="0" indent="0">
              <a:buNone/>
            </a:pPr>
            <a:endParaRPr lang="en-US" dirty="0"/>
          </a:p>
        </p:txBody>
      </p:sp>
    </p:spTree>
    <p:extLst>
      <p:ext uri="{BB962C8B-B14F-4D97-AF65-F5344CB8AC3E}">
        <p14:creationId xmlns:p14="http://schemas.microsoft.com/office/powerpoint/2010/main" val="2712856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39895C-FFA3-4B75-ACBB-800D7593CC5A}"/>
              </a:ext>
            </a:extLst>
          </p:cNvPr>
          <p:cNvSpPr>
            <a:spLocks noGrp="1"/>
          </p:cNvSpPr>
          <p:nvPr>
            <p:ph idx="1"/>
          </p:nvPr>
        </p:nvSpPr>
        <p:spPr>
          <a:xfrm>
            <a:off x="4277139" y="2958686"/>
            <a:ext cx="4439478" cy="2448201"/>
          </a:xfrm>
        </p:spPr>
        <p:txBody>
          <a:bodyPr>
            <a:normAutofit/>
          </a:bodyPr>
          <a:lstStyle/>
          <a:p>
            <a:pPr marL="0" indent="0">
              <a:buNone/>
            </a:pPr>
            <a:r>
              <a:rPr lang="en-US" sz="5400" dirty="0"/>
              <a:t>Thank you ! </a:t>
            </a:r>
          </a:p>
        </p:txBody>
      </p:sp>
    </p:spTree>
    <p:extLst>
      <p:ext uri="{BB962C8B-B14F-4D97-AF65-F5344CB8AC3E}">
        <p14:creationId xmlns:p14="http://schemas.microsoft.com/office/powerpoint/2010/main" val="42406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547D0-89D3-406A-B512-6237EBCC050F}"/>
              </a:ext>
            </a:extLst>
          </p:cNvPr>
          <p:cNvSpPr txBox="1"/>
          <p:nvPr/>
        </p:nvSpPr>
        <p:spPr>
          <a:xfrm>
            <a:off x="104274" y="264694"/>
            <a:ext cx="2896370" cy="369332"/>
          </a:xfrm>
          <a:prstGeom prst="rect">
            <a:avLst/>
          </a:prstGeom>
          <a:noFill/>
        </p:spPr>
        <p:txBody>
          <a:bodyPr wrap="none" rtlCol="0">
            <a:spAutoFit/>
          </a:bodyPr>
          <a:lstStyle/>
          <a:p>
            <a:r>
              <a:rPr lang="en-US" dirty="0"/>
              <a:t>THz Laser Room in UC Davis :</a:t>
            </a:r>
          </a:p>
        </p:txBody>
      </p:sp>
      <p:grpSp>
        <p:nvGrpSpPr>
          <p:cNvPr id="8" name="Group 7">
            <a:extLst>
              <a:ext uri="{FF2B5EF4-FFF2-40B4-BE49-F238E27FC236}">
                <a16:creationId xmlns:a16="http://schemas.microsoft.com/office/drawing/2014/main" id="{FEF73352-E39E-495B-8E21-55F8FB8812DE}"/>
              </a:ext>
            </a:extLst>
          </p:cNvPr>
          <p:cNvGrpSpPr/>
          <p:nvPr/>
        </p:nvGrpSpPr>
        <p:grpSpPr>
          <a:xfrm>
            <a:off x="767649" y="1355921"/>
            <a:ext cx="10656701" cy="3954381"/>
            <a:chOff x="262903" y="986589"/>
            <a:chExt cx="10656701" cy="3954381"/>
          </a:xfrm>
        </p:grpSpPr>
        <p:pic>
          <p:nvPicPr>
            <p:cNvPr id="5" name="Picture 4">
              <a:extLst>
                <a:ext uri="{FF2B5EF4-FFF2-40B4-BE49-F238E27FC236}">
                  <a16:creationId xmlns:a16="http://schemas.microsoft.com/office/drawing/2014/main" id="{090AEA4D-1E08-4E8E-A19A-1BA1EBF2B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03" y="986589"/>
              <a:ext cx="5274573" cy="3954380"/>
            </a:xfrm>
            <a:prstGeom prst="rect">
              <a:avLst/>
            </a:prstGeom>
          </p:spPr>
        </p:pic>
        <p:pic>
          <p:nvPicPr>
            <p:cNvPr id="7" name="Picture 6">
              <a:extLst>
                <a:ext uri="{FF2B5EF4-FFF2-40B4-BE49-F238E27FC236}">
                  <a16:creationId xmlns:a16="http://schemas.microsoft.com/office/drawing/2014/main" id="{F0DE8932-B1A7-4DD1-B912-F3C1D05EF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5030" y="986589"/>
              <a:ext cx="5274574" cy="3954381"/>
            </a:xfrm>
            <a:prstGeom prst="rect">
              <a:avLst/>
            </a:prstGeom>
          </p:spPr>
        </p:pic>
      </p:grpSp>
    </p:spTree>
    <p:extLst>
      <p:ext uri="{BB962C8B-B14F-4D97-AF65-F5344CB8AC3E}">
        <p14:creationId xmlns:p14="http://schemas.microsoft.com/office/powerpoint/2010/main" val="143022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437</TotalTime>
  <Words>775</Words>
  <Application>Microsoft Office PowerPoint</Application>
  <PresentationFormat>Widescreen</PresentationFormat>
  <Paragraphs>74</Paragraphs>
  <Slides>11</Slides>
  <Notes>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等线</vt:lpstr>
      <vt:lpstr>等线 Light</vt:lpstr>
      <vt:lpstr>Arial</vt:lpstr>
      <vt:lpstr>Calibri</vt:lpstr>
      <vt:lpstr>Calibri Light</vt:lpstr>
      <vt:lpstr>Office Theme</vt:lpstr>
      <vt:lpstr>Brief Review of My Research Programs: Fusion Diagnostics and Plasma Simulations</vt:lpstr>
      <vt:lpstr>Research Overview</vt:lpstr>
      <vt:lpstr>Works on simulations (During PHD at USTC)</vt:lpstr>
      <vt:lpstr>Works on Experiment (During PHD at USTC)</vt:lpstr>
      <vt:lpstr>Works during Postdoc at UC Davis</vt:lpstr>
      <vt:lpstr>Part of Publishing Papers </vt:lpstr>
      <vt:lpstr>PowerPoint Presentation</vt:lpstr>
      <vt:lpstr>PowerPoint Presentation</vt:lpstr>
      <vt:lpstr>PowerPoint Presentation</vt:lpstr>
      <vt:lpstr>PowerPoint Presentation</vt:lpstr>
      <vt:lpstr>EAST experiment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 review of my research programs for General Fusion</dc:title>
  <dc:creator>Xinhang Xu</dc:creator>
  <cp:lastModifiedBy>Xinhang Xu</cp:lastModifiedBy>
  <cp:revision>24</cp:revision>
  <dcterms:created xsi:type="dcterms:W3CDTF">2025-10-07T10:23:10Z</dcterms:created>
  <dcterms:modified xsi:type="dcterms:W3CDTF">2025-10-09T14:23:47Z</dcterms:modified>
</cp:coreProperties>
</file>